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35" r:id="rId1"/>
  </p:sldMasterIdLst>
  <p:notesMasterIdLst>
    <p:notesMasterId r:id="rId50"/>
  </p:notesMasterIdLst>
  <p:sldIdLst>
    <p:sldId id="256" r:id="rId2"/>
    <p:sldId id="258" r:id="rId3"/>
    <p:sldId id="288" r:id="rId4"/>
    <p:sldId id="292" r:id="rId5"/>
    <p:sldId id="289" r:id="rId6"/>
    <p:sldId id="301" r:id="rId7"/>
    <p:sldId id="290" r:id="rId8"/>
    <p:sldId id="304" r:id="rId9"/>
    <p:sldId id="295" r:id="rId10"/>
    <p:sldId id="280" r:id="rId11"/>
    <p:sldId id="293" r:id="rId12"/>
    <p:sldId id="300" r:id="rId13"/>
    <p:sldId id="298" r:id="rId14"/>
    <p:sldId id="264" r:id="rId15"/>
    <p:sldId id="294" r:id="rId16"/>
    <p:sldId id="296" r:id="rId17"/>
    <p:sldId id="308" r:id="rId18"/>
    <p:sldId id="320" r:id="rId19"/>
    <p:sldId id="321" r:id="rId20"/>
    <p:sldId id="303" r:id="rId21"/>
    <p:sldId id="331" r:id="rId22"/>
    <p:sldId id="283" r:id="rId23"/>
    <p:sldId id="302" r:id="rId24"/>
    <p:sldId id="297" r:id="rId25"/>
    <p:sldId id="326" r:id="rId26"/>
    <p:sldId id="330" r:id="rId27"/>
    <p:sldId id="322" r:id="rId28"/>
    <p:sldId id="325" r:id="rId29"/>
    <p:sldId id="309" r:id="rId30"/>
    <p:sldId id="316" r:id="rId31"/>
    <p:sldId id="306" r:id="rId32"/>
    <p:sldId id="338" r:id="rId33"/>
    <p:sldId id="324" r:id="rId34"/>
    <p:sldId id="336" r:id="rId35"/>
    <p:sldId id="337" r:id="rId36"/>
    <p:sldId id="315" r:id="rId37"/>
    <p:sldId id="339" r:id="rId38"/>
    <p:sldId id="307" r:id="rId39"/>
    <p:sldId id="327" r:id="rId40"/>
    <p:sldId id="314" r:id="rId41"/>
    <p:sldId id="317" r:id="rId42"/>
    <p:sldId id="328" r:id="rId43"/>
    <p:sldId id="313" r:id="rId44"/>
    <p:sldId id="310" r:id="rId45"/>
    <p:sldId id="329" r:id="rId46"/>
    <p:sldId id="312" r:id="rId47"/>
    <p:sldId id="279" r:id="rId48"/>
    <p:sldId id="305" r:id="rId49"/>
  </p:sldIdLst>
  <p:sldSz cx="12192000" cy="6858000"/>
  <p:notesSz cx="6858000" cy="9144000"/>
  <p:embeddedFontLst>
    <p:embeddedFont>
      <p:font typeface="Angst Bold" pitchFamily="2" charset="0"/>
      <p:regular r:id="rId51"/>
    </p:embeddedFont>
    <p:embeddedFont>
      <p:font typeface="Angst Thin" pitchFamily="2" charset="0"/>
      <p:regular r:id="rId52"/>
    </p:embeddedFont>
    <p:embeddedFont>
      <p:font typeface="Calibri" pitchFamily="34" charset="0"/>
      <p:regular r:id="rId53"/>
      <p:bold r:id="rId54"/>
      <p:italic r:id="rId55"/>
      <p:boldItalic r:id="rId56"/>
    </p:embeddedFont>
    <p:embeddedFont>
      <p:font typeface="Angst Normal" pitchFamily="2" charset="0"/>
      <p:regular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0B48F66-508C-4AFC-BE53-5D3472A18F7F}">
  <a:tblStyle styleId="{E0B48F66-508C-4AFC-BE53-5D3472A18F7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8755CEB-C9A2-413E-998B-1A076D5B6EC9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36" autoAdjust="0"/>
  </p:normalViewPr>
  <p:slideViewPr>
    <p:cSldViewPr snapToGrid="0">
      <p:cViewPr>
        <p:scale>
          <a:sx n="100" d="100"/>
          <a:sy n="100" d="100"/>
        </p:scale>
        <p:origin x="-870" y="-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17275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01999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3696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179697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45330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33980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55234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79224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91525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4094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86873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5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5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37933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7_Robinson_Template_SlidesMania_1">
  <p:cSld name="0077_Robinson_Template_SlidesMania_1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7_Robinson_Template_SlidesMania_8">
  <p:cSld name="0077_Robinson_Template_SlidesMania_8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5026667" y="1342101"/>
            <a:ext cx="6011513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2"/>
          </p:nvPr>
        </p:nvSpPr>
        <p:spPr>
          <a:xfrm>
            <a:off x="329382" y="3584945"/>
            <a:ext cx="8755624" cy="242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7_Robinson_Template_SlidesMania_17">
  <p:cSld name="0077_Robinson_Template_SlidesMania_17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>
            <a:spLocks noGrp="1"/>
          </p:cNvSpPr>
          <p:nvPr>
            <p:ph type="body" idx="1"/>
          </p:nvPr>
        </p:nvSpPr>
        <p:spPr>
          <a:xfrm>
            <a:off x="7983793" y="1887794"/>
            <a:ext cx="3795252" cy="3736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7_Robinson_Template_SlidesMania_13">
  <p:cSld name="0077_Robinson_Template_SlidesMania_13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2F7E6-FB07-4BAA-A0BF-DC9105D8C7F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45906-0643-477D-B4B7-BC8090A46A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38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50" r:id="rId14"/>
    <p:sldLayoutId id="2147483751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9.jp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2.wdp"/><Relationship Id="rId11" Type="http://schemas.openxmlformats.org/officeDocument/2006/relationships/image" Target="../media/image24.jpeg"/><Relationship Id="rId5" Type="http://schemas.openxmlformats.org/officeDocument/2006/relationships/image" Target="../media/image21.jpeg"/><Relationship Id="rId10" Type="http://schemas.openxmlformats.org/officeDocument/2006/relationships/image" Target="../media/image2.png"/><Relationship Id="rId4" Type="http://schemas.openxmlformats.org/officeDocument/2006/relationships/image" Target="../media/image20.JPG"/><Relationship Id="rId9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3" Type="http://schemas.openxmlformats.org/officeDocument/2006/relationships/image" Target="../media/image2.pn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5" Type="http://schemas.microsoft.com/office/2007/relationships/hdphoto" Target="../media/hdphoto4.wdp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5.wdp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2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10" Type="http://schemas.openxmlformats.org/officeDocument/2006/relationships/image" Target="../media/image64.jp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3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2.pn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9" Type="http://schemas.openxmlformats.org/officeDocument/2006/relationships/image" Target="../media/image8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4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2.png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Relationship Id="rId9" Type="http://schemas.openxmlformats.org/officeDocument/2006/relationships/image" Target="../media/image10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1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13" Type="http://schemas.openxmlformats.org/officeDocument/2006/relationships/image" Target="../media/image111.jpeg"/><Relationship Id="rId3" Type="http://schemas.openxmlformats.org/officeDocument/2006/relationships/image" Target="../media/image2.png"/><Relationship Id="rId7" Type="http://schemas.openxmlformats.org/officeDocument/2006/relationships/image" Target="../media/image105.jpeg"/><Relationship Id="rId12" Type="http://schemas.openxmlformats.org/officeDocument/2006/relationships/image" Target="../media/image11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4.jpeg"/><Relationship Id="rId11" Type="http://schemas.openxmlformats.org/officeDocument/2006/relationships/image" Target="../media/image109.jpeg"/><Relationship Id="rId5" Type="http://schemas.openxmlformats.org/officeDocument/2006/relationships/image" Target="../media/image103.jpeg"/><Relationship Id="rId10" Type="http://schemas.openxmlformats.org/officeDocument/2006/relationships/image" Target="../media/image108.jpe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2.png"/><Relationship Id="rId7" Type="http://schemas.openxmlformats.org/officeDocument/2006/relationships/image" Target="../media/image11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4.pn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246" y="2089553"/>
            <a:ext cx="2583176" cy="29946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5530362"/>
            <a:ext cx="254976" cy="13276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5"/>
          <p:cNvSpPr/>
          <p:nvPr/>
        </p:nvSpPr>
        <p:spPr>
          <a:xfrm>
            <a:off x="1" y="5565531"/>
            <a:ext cx="175845" cy="12924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010" y="1192118"/>
            <a:ext cx="1969860" cy="22868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5666" y="883813"/>
            <a:ext cx="867468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0" dirty="0" smtClean="0">
                <a:solidFill>
                  <a:srgbClr val="FF0000"/>
                </a:solidFill>
                <a:latin typeface="Angst Bold" pitchFamily="2" charset="0"/>
              </a:rPr>
              <a:t>35</a:t>
            </a:r>
            <a:r>
              <a:rPr lang="ru-RU" sz="6000" dirty="0" smtClean="0">
                <a:solidFill>
                  <a:srgbClr val="FF0000"/>
                </a:solidFill>
                <a:latin typeface="Angst Bold" pitchFamily="2" charset="0"/>
              </a:rPr>
              <a:t> лет</a:t>
            </a:r>
          </a:p>
          <a:p>
            <a:r>
              <a:rPr lang="ru-RU" sz="6000" dirty="0" smtClean="0">
                <a:solidFill>
                  <a:srgbClr val="FF0000"/>
                </a:solidFill>
                <a:latin typeface="Angst Bold" pitchFamily="2" charset="0"/>
              </a:rPr>
              <a:t>со дня основания</a:t>
            </a:r>
            <a:endParaRPr lang="ru-RU" sz="6000" dirty="0">
              <a:solidFill>
                <a:srgbClr val="FF0000"/>
              </a:solidFill>
              <a:latin typeface="Angst Bold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5817" y="4977241"/>
            <a:ext cx="1115241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 smtClean="0">
                <a:solidFill>
                  <a:schemeClr val="dk1"/>
                </a:solidFill>
                <a:latin typeface="Angst Bold" pitchFamily="2" charset="0"/>
                <a:ea typeface="Montserrat Black"/>
                <a:cs typeface="Montserrat Black"/>
                <a:sym typeface="Montserrat Black"/>
              </a:rPr>
              <a:t>Института </a:t>
            </a:r>
            <a:r>
              <a:rPr lang="ru-RU" sz="3200" dirty="0">
                <a:solidFill>
                  <a:schemeClr val="dk1"/>
                </a:solidFill>
                <a:latin typeface="Angst Bold" pitchFamily="2" charset="0"/>
                <a:ea typeface="Montserrat Black"/>
                <a:cs typeface="Montserrat Black"/>
                <a:sym typeface="Montserrat Black"/>
              </a:rPr>
              <a:t>проблем искусственного </a:t>
            </a:r>
            <a:r>
              <a:rPr lang="ru-RU" sz="3200" dirty="0" smtClean="0">
                <a:solidFill>
                  <a:schemeClr val="dk1"/>
                </a:solidFill>
                <a:latin typeface="Angst Bold" pitchFamily="2" charset="0"/>
                <a:ea typeface="Montserrat Black"/>
                <a:cs typeface="Montserrat Black"/>
                <a:sym typeface="Montserrat Black"/>
              </a:rPr>
              <a:t>интеллекта</a:t>
            </a:r>
          </a:p>
          <a:p>
            <a:pPr lvl="0"/>
            <a:r>
              <a:rPr lang="ru-RU" sz="3200" dirty="0" smtClean="0">
                <a:solidFill>
                  <a:schemeClr val="dk1"/>
                </a:solidFill>
                <a:latin typeface="Angst Bold" pitchFamily="2" charset="0"/>
                <a:sym typeface="Montserrat Black"/>
              </a:rPr>
              <a:t>Г. Донецк</a:t>
            </a:r>
            <a:endParaRPr lang="ru-RU" sz="3200" dirty="0">
              <a:latin typeface="Angst Bold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" y="1000574"/>
            <a:ext cx="12748846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4536831" y="1402009"/>
            <a:ext cx="7415749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ru-RU" dirty="0" smtClean="0">
                <a:latin typeface="Angst Thin" pitchFamily="2" charset="0"/>
              </a:rPr>
              <a:t>Приветственное слово</a:t>
            </a:r>
            <a:endParaRPr dirty="0">
              <a:latin typeface="Angst Thin" pitchFamily="2" charset="0"/>
            </a:endParaRPr>
          </a:p>
        </p:txBody>
      </p:sp>
      <p:sp>
        <p:nvSpPr>
          <p:cNvPr id="233" name="Google Shape;233;p26"/>
          <p:cNvSpPr txBox="1">
            <a:spLocks noGrp="1"/>
          </p:cNvSpPr>
          <p:nvPr>
            <p:ph type="body" idx="2"/>
          </p:nvPr>
        </p:nvSpPr>
        <p:spPr>
          <a:xfrm>
            <a:off x="648070" y="3136656"/>
            <a:ext cx="11265763" cy="242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360000"/>
            <a:r>
              <a:rPr lang="ru-RU" sz="2400" dirty="0"/>
              <a:t>Поздравляем всех с 35‑летием нашего института проблем искусственного интеллекта!</a:t>
            </a:r>
          </a:p>
          <a:p>
            <a:pPr marL="0" indent="360000"/>
            <a:r>
              <a:rPr lang="ru-RU" sz="2400" dirty="0"/>
              <a:t>Юбилей — это повод с благодарностью вспомнить тех, кто стоял у истоков и закладывал фундамент науки. Наш институт — это «общий дом», где общие задачи становятся личными, а тебя понимают с полуслова. Мы гордимся его историей и верим в будущее — в новые проекты, молодых учёных и смелые идеи.</a:t>
            </a:r>
          </a:p>
          <a:p>
            <a:pPr marL="0" indent="360000"/>
            <a:r>
              <a:rPr lang="ru-RU" sz="2400" dirty="0"/>
              <a:t>Пусть эта дата станет стартовой площадкой для свершений! </a:t>
            </a:r>
          </a:p>
          <a:p>
            <a:pPr marL="0" indent="360000"/>
            <a:r>
              <a:rPr lang="ru-RU" sz="2400" dirty="0" smtClean="0"/>
              <a:t>Желаем </a:t>
            </a:r>
            <a:r>
              <a:rPr lang="ru-RU" sz="2400" dirty="0"/>
              <a:t>коллективу сил, вдохновения и научных прорывов. С юбилеем!</a:t>
            </a:r>
          </a:p>
        </p:txBody>
      </p:sp>
      <p:sp>
        <p:nvSpPr>
          <p:cNvPr id="2" name="Rectangle 1"/>
          <p:cNvSpPr/>
          <p:nvPr/>
        </p:nvSpPr>
        <p:spPr>
          <a:xfrm>
            <a:off x="1" y="5565531"/>
            <a:ext cx="175845" cy="12924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6" name="Rectangle 5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ru-RU" sz="6000" dirty="0" smtClean="0">
                <a:latin typeface="Angst Bold" pitchFamily="2" charset="0"/>
              </a:rPr>
              <a:t>1991</a:t>
            </a:r>
            <a:endParaRPr sz="6000" dirty="0">
              <a:latin typeface="Angst Bold" pitchFamily="2" charset="0"/>
            </a:endParaRPr>
          </a:p>
        </p:txBody>
      </p:sp>
      <p:sp>
        <p:nvSpPr>
          <p:cNvPr id="233" name="Google Shape;233;p26"/>
          <p:cNvSpPr txBox="1">
            <a:spLocks noGrp="1"/>
          </p:cNvSpPr>
          <p:nvPr>
            <p:ph type="body" idx="2"/>
          </p:nvPr>
        </p:nvSpPr>
        <p:spPr>
          <a:xfrm>
            <a:off x="447675" y="2006353"/>
            <a:ext cx="11577273" cy="4549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t"/>
            <a:r>
              <a:rPr lang="ru-RU" sz="2400" b="1" dirty="0" smtClean="0"/>
              <a:t>1991</a:t>
            </a:r>
            <a:r>
              <a:rPr lang="ru-RU" sz="2400" dirty="0"/>
              <a:t> </a:t>
            </a:r>
            <a:r>
              <a:rPr lang="ru-RU" sz="2400" dirty="0" smtClean="0"/>
              <a:t>-</a:t>
            </a:r>
            <a:r>
              <a:rPr lang="ru-RU" sz="2400" dirty="0"/>
              <a:t> </a:t>
            </a:r>
            <a:r>
              <a:rPr lang="ru-RU" sz="2400" dirty="0" smtClean="0"/>
              <a:t>создан научно‑исследовательский институт </a:t>
            </a:r>
            <a:r>
              <a:rPr lang="ru-RU" sz="2400" b="1" dirty="0" smtClean="0"/>
              <a:t>«Институт проблем искусственного интеллекта»</a:t>
            </a:r>
            <a:r>
              <a:rPr lang="ru-RU" sz="2400" dirty="0" smtClean="0"/>
              <a:t> совместным решением Министерства высшего образования Украины и Академии наук Украины (приказ‑распоряжение № 210/297а от 09.10.1991).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Институт организован на базе специального конструкторского бюро «Интеллект» Донецкого государственного университета.</a:t>
            </a:r>
          </a:p>
          <a:p>
            <a:pPr fontAlgn="t"/>
            <a:r>
              <a:rPr lang="ru-RU" sz="2400" dirty="0" smtClean="0"/>
              <a:t>Штатная численность – 109 чел.</a:t>
            </a:r>
            <a:endParaRPr lang="ru-RU" sz="2400" dirty="0"/>
          </a:p>
        </p:txBody>
      </p:sp>
      <p:sp>
        <p:nvSpPr>
          <p:cNvPr id="2" name="Rectangle 1"/>
          <p:cNvSpPr/>
          <p:nvPr/>
        </p:nvSpPr>
        <p:spPr>
          <a:xfrm>
            <a:off x="1" y="5565531"/>
            <a:ext cx="175845" cy="12924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6" name="Rectangle 5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2" name="Google Shape;226;p25"/>
          <p:cNvSpPr txBox="1">
            <a:spLocks/>
          </p:cNvSpPr>
          <p:nvPr/>
        </p:nvSpPr>
        <p:spPr>
          <a:xfrm>
            <a:off x="779201" y="1377563"/>
            <a:ext cx="11190446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Основание института</a:t>
            </a:r>
            <a:endParaRPr lang="ru-RU" dirty="0">
              <a:solidFill>
                <a:schemeClr val="tx1"/>
              </a:solidFill>
              <a:latin typeface="Angst Thi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-1" y="5523892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11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ru-RU" sz="6000" dirty="0" smtClean="0">
                <a:latin typeface="Angst Bold" pitchFamily="2" charset="0"/>
              </a:rPr>
              <a:t>1992</a:t>
            </a:r>
            <a:endParaRPr sz="6000" dirty="0">
              <a:latin typeface="Angst Bold" pitchFamily="2" charset="0"/>
            </a:endParaRPr>
          </a:p>
        </p:txBody>
      </p:sp>
      <p:sp>
        <p:nvSpPr>
          <p:cNvPr id="233" name="Google Shape;233;p26"/>
          <p:cNvSpPr txBox="1">
            <a:spLocks noGrp="1"/>
          </p:cNvSpPr>
          <p:nvPr>
            <p:ph type="body" idx="2"/>
          </p:nvPr>
        </p:nvSpPr>
        <p:spPr>
          <a:xfrm>
            <a:off x="5481259" y="2253011"/>
            <a:ext cx="6432573" cy="242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t"/>
            <a:r>
              <a:rPr lang="ru-RU" sz="2400" b="1" dirty="0" smtClean="0"/>
              <a:t>1992</a:t>
            </a:r>
            <a:r>
              <a:rPr lang="ru-RU" sz="2400" dirty="0" smtClean="0"/>
              <a:t> - создание научно-образовательного </a:t>
            </a:r>
            <a:r>
              <a:rPr lang="ru-RU" sz="2400" dirty="0"/>
              <a:t>объединения «Интеллект»: </a:t>
            </a:r>
            <a:endParaRPr lang="ru-RU" sz="2400" dirty="0" smtClean="0"/>
          </a:p>
          <a:p>
            <a:pPr marL="571500" indent="-342900" fontAlgn="t"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400" dirty="0" smtClean="0"/>
              <a:t>научно-исследовательсткий институт</a:t>
            </a:r>
          </a:p>
          <a:p>
            <a:pPr marL="571500" indent="-342900" fontAlgn="t"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400" dirty="0" smtClean="0"/>
              <a:t>профессионально-техническое училище</a:t>
            </a:r>
          </a:p>
          <a:p>
            <a:pPr marL="571500" indent="-342900" fontAlgn="t"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400" dirty="0" smtClean="0"/>
              <a:t>лицей</a:t>
            </a:r>
            <a:endParaRPr lang="ru-RU" sz="2400" dirty="0"/>
          </a:p>
        </p:txBody>
      </p:sp>
      <p:sp>
        <p:nvSpPr>
          <p:cNvPr id="2" name="Rectangle 1"/>
          <p:cNvSpPr/>
          <p:nvPr/>
        </p:nvSpPr>
        <p:spPr>
          <a:xfrm>
            <a:off x="1" y="5565531"/>
            <a:ext cx="175845" cy="12924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6" name="Rectangle 5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pic>
        <p:nvPicPr>
          <p:cNvPr id="8194" name="Picture 2" descr="E:\!-ИПИИ-35\HPSCANS\Scan_20261007_12592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9" t="698" r="8992" b="66971"/>
          <a:stretch/>
        </p:blipFill>
        <p:spPr bwMode="auto">
          <a:xfrm>
            <a:off x="-2" y="1915315"/>
            <a:ext cx="5481261" cy="459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Google Shape;226;p25"/>
          <p:cNvSpPr txBox="1">
            <a:spLocks/>
          </p:cNvSpPr>
          <p:nvPr/>
        </p:nvSpPr>
        <p:spPr>
          <a:xfrm>
            <a:off x="136280" y="1023433"/>
            <a:ext cx="11888668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sz="3200" dirty="0" smtClean="0">
                <a:solidFill>
                  <a:schemeClr val="tx1"/>
                </a:solidFill>
                <a:latin typeface="Angst Thin" pitchFamily="2" charset="0"/>
              </a:rPr>
              <a:t>научно-образовательное объединение </a:t>
            </a:r>
            <a:r>
              <a:rPr lang="ru-RU" sz="3200" dirty="0">
                <a:solidFill>
                  <a:schemeClr val="tx1"/>
                </a:solidFill>
                <a:latin typeface="Angst Thin" pitchFamily="2" charset="0"/>
              </a:rPr>
              <a:t>«Интеллект</a:t>
            </a:r>
            <a:r>
              <a:rPr lang="ru-RU" sz="3200" dirty="0" smtClean="0">
                <a:solidFill>
                  <a:schemeClr val="tx1"/>
                </a:solidFill>
                <a:latin typeface="Angst Thin" pitchFamily="2" charset="0"/>
              </a:rPr>
              <a:t>» </a:t>
            </a:r>
            <a:endParaRPr lang="ru-RU" sz="3200" dirty="0">
              <a:solidFill>
                <a:schemeClr val="tx1"/>
              </a:solidFill>
              <a:latin typeface="Angst Th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72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ru-RU" sz="6000" dirty="0" smtClean="0">
                <a:latin typeface="Angst Bold" pitchFamily="2" charset="0"/>
              </a:rPr>
              <a:t>1993</a:t>
            </a:r>
            <a:endParaRPr sz="6000" dirty="0">
              <a:latin typeface="Angst Bold" pitchFamily="2" charset="0"/>
            </a:endParaRPr>
          </a:p>
        </p:txBody>
      </p:sp>
      <p:sp>
        <p:nvSpPr>
          <p:cNvPr id="233" name="Google Shape;233;p26"/>
          <p:cNvSpPr txBox="1">
            <a:spLocks noGrp="1"/>
          </p:cNvSpPr>
          <p:nvPr>
            <p:ph type="body" idx="2"/>
          </p:nvPr>
        </p:nvSpPr>
        <p:spPr>
          <a:xfrm>
            <a:off x="2981843" y="1939585"/>
            <a:ext cx="9210157" cy="265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t"/>
            <a:r>
              <a:rPr lang="ru-RU" sz="2400" dirty="0"/>
              <a:t>Институт ежегодно, с 1993 года, на протяжении многих лет де­мон­стри­ровал результаты своих ис­следо­ва­ний и разработок на Между­народной выставке компьютерных тех­нологий и теле­коммуникаций </a:t>
            </a:r>
            <a:r>
              <a:rPr lang="en-US" sz="2400" dirty="0" smtClean="0"/>
              <a:t>CeBIT</a:t>
            </a:r>
            <a:r>
              <a:rPr lang="en-US" sz="2400" dirty="0"/>
              <a:t>  </a:t>
            </a:r>
            <a:r>
              <a:rPr lang="ru-RU" sz="2400" dirty="0" smtClean="0"/>
              <a:t>(</a:t>
            </a:r>
            <a:r>
              <a:rPr lang="ru-RU" sz="2400" dirty="0"/>
              <a:t>Ганновер, Германия).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6" name="Rectangle 5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" y="5565531"/>
            <a:ext cx="175845" cy="12924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0" name="Google Shape;226;p25"/>
          <p:cNvSpPr txBox="1">
            <a:spLocks/>
          </p:cNvSpPr>
          <p:nvPr/>
        </p:nvSpPr>
        <p:spPr>
          <a:xfrm>
            <a:off x="834502" y="1023433"/>
            <a:ext cx="11190446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Между­народная выставка CeBIT</a:t>
            </a:r>
            <a:endParaRPr lang="ru-RU" dirty="0">
              <a:solidFill>
                <a:schemeClr val="tx1"/>
              </a:solidFill>
              <a:latin typeface="Angst Thin" pitchFamily="2" charset="0"/>
            </a:endParaRPr>
          </a:p>
        </p:txBody>
      </p:sp>
      <p:pic>
        <p:nvPicPr>
          <p:cNvPr id="2050" name="Picture 2" descr="E:\!-ИПИИ-35\HPSCANS\scan_2026100510465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8" r="11799" b="28931"/>
          <a:stretch/>
        </p:blipFill>
        <p:spPr bwMode="auto">
          <a:xfrm>
            <a:off x="0" y="1781893"/>
            <a:ext cx="2664249" cy="297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30" t="32318" r="12087" b="38714"/>
          <a:stretch/>
        </p:blipFill>
        <p:spPr>
          <a:xfrm>
            <a:off x="5646198" y="4823379"/>
            <a:ext cx="3709547" cy="20267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3"/>
          <a:stretch/>
        </p:blipFill>
        <p:spPr>
          <a:xfrm>
            <a:off x="0" y="4805622"/>
            <a:ext cx="2981843" cy="204967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 descr="E:\!-ИПИИ-35\HPSCANS\Scan_20261007_130035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8" t="8797" r="14739" b="71666"/>
          <a:stretch/>
        </p:blipFill>
        <p:spPr bwMode="auto">
          <a:xfrm>
            <a:off x="3026488" y="4811811"/>
            <a:ext cx="2539014" cy="203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4" t="5556" r="6465" b="29668"/>
          <a:stretch/>
        </p:blipFill>
        <p:spPr>
          <a:xfrm>
            <a:off x="9458325" y="4801809"/>
            <a:ext cx="2733676" cy="205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92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ru-RU" sz="6000" dirty="0" smtClean="0">
                <a:latin typeface="Angst Bold" pitchFamily="2" charset="0"/>
              </a:rPr>
              <a:t>1993</a:t>
            </a:r>
            <a:endParaRPr sz="6000" dirty="0">
              <a:latin typeface="Angst Bold" pitchFamily="2" charset="0"/>
            </a:endParaRPr>
          </a:p>
        </p:txBody>
      </p:sp>
      <p:sp>
        <p:nvSpPr>
          <p:cNvPr id="233" name="Google Shape;233;p26"/>
          <p:cNvSpPr txBox="1">
            <a:spLocks noGrp="1"/>
          </p:cNvSpPr>
          <p:nvPr>
            <p:ph type="body" idx="2"/>
          </p:nvPr>
        </p:nvSpPr>
        <p:spPr>
          <a:xfrm>
            <a:off x="8927228" y="1935075"/>
            <a:ext cx="3264772" cy="4081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t"/>
            <a:r>
              <a:rPr lang="ru-RU" sz="2400" b="1" dirty="0" smtClean="0"/>
              <a:t>1993</a:t>
            </a:r>
            <a:r>
              <a:rPr lang="ru-RU" sz="2400" dirty="0" smtClean="0"/>
              <a:t> </a:t>
            </a:r>
            <a:r>
              <a:rPr lang="ru-RU" sz="2400" dirty="0"/>
              <a:t>- </a:t>
            </a:r>
            <a:r>
              <a:rPr lang="ru-RU" sz="2400" dirty="0" smtClean="0"/>
              <a:t>получено разрешение </a:t>
            </a:r>
            <a:br>
              <a:rPr lang="ru-RU" sz="2400" dirty="0" smtClean="0"/>
            </a:br>
            <a:r>
              <a:rPr lang="ru-RU" sz="2400" dirty="0" smtClean="0"/>
              <a:t>на </a:t>
            </a:r>
            <a:r>
              <a:rPr lang="ru-RU" sz="2400" dirty="0"/>
              <a:t>подготовку специалистов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области программного обеспечения.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Первый </a:t>
            </a:r>
            <a:r>
              <a:rPr lang="ru-RU" sz="2400" dirty="0"/>
              <a:t>набор </a:t>
            </a:r>
            <a:r>
              <a:rPr lang="ru-RU" sz="2400" dirty="0" smtClean="0"/>
              <a:t>студентов </a:t>
            </a:r>
            <a:br>
              <a:rPr lang="ru-RU" sz="2400" dirty="0" smtClean="0"/>
            </a:br>
            <a:r>
              <a:rPr lang="ru-RU" sz="2400" dirty="0" smtClean="0"/>
              <a:t>(23 </a:t>
            </a:r>
            <a:r>
              <a:rPr lang="ru-RU" sz="2400" dirty="0"/>
              <a:t>чел)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6" name="Rectangle 5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pic>
        <p:nvPicPr>
          <p:cNvPr id="1026" name="Picture 2" descr="E:\!-ИПИИ-35\HPSCANS\scan_2026100510421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" b="30020"/>
          <a:stretch/>
        </p:blipFill>
        <p:spPr bwMode="auto">
          <a:xfrm>
            <a:off x="0" y="1935075"/>
            <a:ext cx="8974620" cy="411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" y="5565531"/>
            <a:ext cx="175845" cy="12924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0" name="Google Shape;226;p25"/>
          <p:cNvSpPr txBox="1">
            <a:spLocks/>
          </p:cNvSpPr>
          <p:nvPr/>
        </p:nvSpPr>
        <p:spPr>
          <a:xfrm>
            <a:off x="4643836" y="1023433"/>
            <a:ext cx="7381111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Первые студенты</a:t>
            </a:r>
            <a:endParaRPr lang="ru-RU" dirty="0">
              <a:solidFill>
                <a:schemeClr val="tx1"/>
              </a:solidFill>
              <a:latin typeface="Angst Th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89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7954392" y="1817856"/>
            <a:ext cx="4237608" cy="4373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b="1" dirty="0" smtClean="0"/>
              <a:t>1994</a:t>
            </a:r>
            <a:r>
              <a:rPr lang="ru-RU" sz="2400" dirty="0" smtClean="0"/>
              <a:t> - получена </a:t>
            </a:r>
            <a:r>
              <a:rPr lang="ru-RU" sz="2400" dirty="0"/>
              <a:t>лицензия на подготовку специалистов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области программного обеспечения. </a:t>
            </a:r>
            <a:br>
              <a:rPr lang="ru-RU" sz="2400" dirty="0"/>
            </a:br>
            <a:r>
              <a:rPr lang="ru-RU" sz="2400" dirty="0" smtClean="0"/>
              <a:t>Второй набор студентов </a:t>
            </a:r>
            <a:br>
              <a:rPr lang="ru-RU" sz="2400" dirty="0" smtClean="0"/>
            </a:br>
            <a:r>
              <a:rPr lang="ru-RU" sz="2400" dirty="0" smtClean="0"/>
              <a:t>(</a:t>
            </a:r>
            <a:r>
              <a:rPr lang="ru-RU" sz="2400" dirty="0"/>
              <a:t>3 группы,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всего </a:t>
            </a:r>
            <a:r>
              <a:rPr lang="ru-RU" sz="2400" dirty="0"/>
              <a:t>51 человек</a:t>
            </a:r>
            <a:r>
              <a:rPr lang="ru-RU" sz="2400" dirty="0" smtClean="0"/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48" t="28144" r="14213" b="15598"/>
          <a:stretch/>
        </p:blipFill>
        <p:spPr>
          <a:xfrm>
            <a:off x="-1" y="1817856"/>
            <a:ext cx="7954393" cy="4387000"/>
          </a:xfrm>
          <a:prstGeom prst="rect">
            <a:avLst/>
          </a:prstGeom>
        </p:spPr>
      </p:pic>
      <p:sp>
        <p:nvSpPr>
          <p:cNvPr id="6" name="Google Shape;232;p26"/>
          <p:cNvSpPr txBox="1">
            <a:spLocks/>
          </p:cNvSpPr>
          <p:nvPr/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1994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Google Shape;226;p25"/>
          <p:cNvSpPr txBox="1">
            <a:spLocks/>
          </p:cNvSpPr>
          <p:nvPr/>
        </p:nvSpPr>
        <p:spPr>
          <a:xfrm>
            <a:off x="4643836" y="1023433"/>
            <a:ext cx="7381111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Лицензия на обучение</a:t>
            </a:r>
            <a:endParaRPr lang="ru-RU" dirty="0">
              <a:solidFill>
                <a:schemeClr val="tx1"/>
              </a:solidFill>
              <a:latin typeface="Angst Th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29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6374424" y="2166151"/>
            <a:ext cx="5817577" cy="4024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b="1" dirty="0" smtClean="0"/>
              <a:t>1995</a:t>
            </a:r>
            <a:r>
              <a:rPr lang="ru-RU" sz="2400" dirty="0" smtClean="0"/>
              <a:t> – объединение института </a:t>
            </a:r>
            <a:r>
              <a:rPr lang="ru-RU" sz="2400" dirty="0"/>
              <a:t>с </a:t>
            </a:r>
            <a:r>
              <a:rPr lang="ru-RU" sz="2400" dirty="0" smtClean="0"/>
              <a:t>профессионально-техническим училищем №6 </a:t>
            </a:r>
            <a:r>
              <a:rPr lang="ru-RU" sz="2400" dirty="0"/>
              <a:t>и  </a:t>
            </a:r>
            <a:r>
              <a:rPr lang="ru-RU" sz="2400" dirty="0" smtClean="0"/>
              <a:t>переезд ученых и студентов по адресу пр. </a:t>
            </a:r>
            <a:r>
              <a:rPr lang="ru-RU" sz="2400" dirty="0"/>
              <a:t>Богдана Хмельницкого, д. 84</a:t>
            </a:r>
            <a:r>
              <a:rPr lang="ru-RU" sz="2400" dirty="0" smtClean="0"/>
              <a:t> </a:t>
            </a:r>
            <a:endParaRPr lang="ru-RU" sz="2400"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ES" sz="2400" dirty="0" smtClean="0"/>
              <a:t>.</a:t>
            </a:r>
            <a:endParaRPr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1995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673445" y="1147032"/>
            <a:ext cx="23166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Переезд</a:t>
            </a:r>
            <a:endParaRPr lang="ru-RU" sz="4000" dirty="0">
              <a:latin typeface="Angst Thin" pitchFamily="2" charset="0"/>
            </a:endParaRPr>
          </a:p>
        </p:txBody>
      </p:sp>
      <p:pic>
        <p:nvPicPr>
          <p:cNvPr id="1027" name="Picture 3" descr="E:\!-ИПИИ-35\HPSCANS\Scan_20261007_13014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6" r="1215" b="65891"/>
          <a:stretch/>
        </p:blipFill>
        <p:spPr bwMode="auto">
          <a:xfrm>
            <a:off x="0" y="1601388"/>
            <a:ext cx="6481976" cy="43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51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3524435" y="2059618"/>
            <a:ext cx="8667565" cy="4798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dirty="0"/>
              <a:t>В 1995 году </a:t>
            </a:r>
            <a:r>
              <a:rPr lang="ru-RU" sz="2400" dirty="0" smtClean="0"/>
              <a:t>основан </a:t>
            </a:r>
            <a:r>
              <a:rPr lang="ru-RU" sz="2400" dirty="0"/>
              <a:t>научный журнал «Искусственный интеллект». </a:t>
            </a:r>
            <a:endParaRPr lang="ru-RU" sz="2400" dirty="0" smtClean="0"/>
          </a:p>
          <a:p>
            <a:pPr algn="l" fontAlgn="t"/>
            <a:r>
              <a:rPr lang="ru-RU" sz="2400" dirty="0" smtClean="0"/>
              <a:t>Издание </a:t>
            </a:r>
            <a:r>
              <a:rPr lang="ru-RU" sz="2400" dirty="0"/>
              <a:t>стало значимой площадкой для публикаций в сфере искусственного интеллекта, информатики и смежных дисциплин, объединяя исследователей и способствуя развитию отечественной научной школы в этой области</a:t>
            </a:r>
            <a:r>
              <a:rPr lang="ru-RU" sz="2400" dirty="0" smtClean="0"/>
              <a:t>.</a:t>
            </a:r>
          </a:p>
          <a:p>
            <a:pPr algn="l" fontAlgn="t"/>
            <a:r>
              <a:rPr lang="ru-RU" sz="2400" dirty="0"/>
              <a:t>Журнал </a:t>
            </a:r>
            <a:r>
              <a:rPr lang="ru-RU" sz="2400" dirty="0" smtClean="0"/>
              <a:t>был рекомендован ВАК Украины </a:t>
            </a:r>
            <a:br>
              <a:rPr lang="ru-RU" sz="2400" dirty="0" smtClean="0"/>
            </a:br>
            <a:r>
              <a:rPr lang="ru-RU" sz="2400" dirty="0" smtClean="0"/>
              <a:t>для </a:t>
            </a:r>
            <a:r>
              <a:rPr lang="ru-RU" sz="2400" dirty="0"/>
              <a:t>публикации основных результатов исследований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 </a:t>
            </a:r>
            <a:r>
              <a:rPr lang="ru-RU" sz="2400" dirty="0"/>
              <a:t>физико-математическим и техническим </a:t>
            </a:r>
            <a:r>
              <a:rPr lang="ru-RU" sz="2400" dirty="0" smtClean="0"/>
              <a:t>наукам.</a:t>
            </a:r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1995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75" t="3739" b="34334"/>
          <a:stretch/>
        </p:blipFill>
        <p:spPr>
          <a:xfrm>
            <a:off x="0" y="2441359"/>
            <a:ext cx="3237236" cy="44166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Google Shape;226;p25"/>
          <p:cNvSpPr txBox="1">
            <a:spLocks/>
          </p:cNvSpPr>
          <p:nvPr/>
        </p:nvSpPr>
        <p:spPr>
          <a:xfrm>
            <a:off x="3243905" y="1305711"/>
            <a:ext cx="8781042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Научный журнал</a:t>
            </a:r>
            <a:br>
              <a:rPr lang="ru-RU" dirty="0" smtClean="0">
                <a:solidFill>
                  <a:schemeClr val="tx1"/>
                </a:solidFill>
                <a:latin typeface="Angst Thin" pitchFamily="2" charset="0"/>
              </a:rPr>
            </a:br>
            <a:r>
              <a:rPr lang="ru-RU" dirty="0">
                <a:latin typeface="Angst Normal" pitchFamily="2" charset="0"/>
              </a:rPr>
              <a:t>«Искусственный интеллект»</a:t>
            </a:r>
            <a:endParaRPr lang="ru-RU" dirty="0">
              <a:solidFill>
                <a:schemeClr val="tx1"/>
              </a:solidFill>
              <a:latin typeface="Angst Norm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76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3400149" y="2361460"/>
            <a:ext cx="8791852" cy="314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b="1" dirty="0" smtClean="0"/>
              <a:t>1997</a:t>
            </a:r>
            <a:r>
              <a:rPr lang="ru-RU" sz="2400" dirty="0" smtClean="0"/>
              <a:t> - основан научный </a:t>
            </a:r>
            <a:r>
              <a:rPr lang="ru-RU" sz="2400" dirty="0"/>
              <a:t>журнал «Наука. Религия. </a:t>
            </a:r>
            <a:r>
              <a:rPr lang="ru-RU" sz="2400" dirty="0" smtClean="0"/>
              <a:t>Общество». Журнал </a:t>
            </a:r>
            <a:r>
              <a:rPr lang="ru-RU" sz="2400" dirty="0"/>
              <a:t>включён в перечень научных изданий </a:t>
            </a:r>
            <a:r>
              <a:rPr lang="ru-RU" sz="2400" dirty="0" smtClean="0"/>
              <a:t>ВАК Украины </a:t>
            </a:r>
            <a:r>
              <a:rPr lang="ru-RU" sz="2400" dirty="0"/>
              <a:t>по философским наукам с 2001 года, </a:t>
            </a:r>
            <a:r>
              <a:rPr lang="ru-RU" sz="2400" dirty="0" smtClean="0"/>
              <a:t>а </a:t>
            </a:r>
            <a:r>
              <a:rPr lang="ru-RU" sz="2400" dirty="0"/>
              <a:t>с 2002 года — в перечень научных изданий по историческим </a:t>
            </a:r>
            <a:r>
              <a:rPr lang="ru-RU" sz="2400" dirty="0" smtClean="0"/>
              <a:t>наукам</a:t>
            </a:r>
            <a:r>
              <a:rPr lang="es-ES" sz="2400" dirty="0" smtClean="0"/>
              <a:t>.</a:t>
            </a:r>
            <a:endParaRPr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1997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09733"/>
            <a:ext cx="3425253" cy="502657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919438" y="5509348"/>
            <a:ext cx="272562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Google Shape;226;p25"/>
          <p:cNvSpPr txBox="1">
            <a:spLocks/>
          </p:cNvSpPr>
          <p:nvPr/>
        </p:nvSpPr>
        <p:spPr>
          <a:xfrm>
            <a:off x="3243905" y="1305711"/>
            <a:ext cx="8781042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Научный журнал</a:t>
            </a:r>
            <a:br>
              <a:rPr lang="ru-RU" dirty="0" smtClean="0">
                <a:solidFill>
                  <a:schemeClr val="tx1"/>
                </a:solidFill>
                <a:latin typeface="Angst Thin" pitchFamily="2" charset="0"/>
              </a:rPr>
            </a:br>
            <a:r>
              <a:rPr lang="ru-RU" dirty="0" smtClean="0">
                <a:latin typeface="Angst Normal" pitchFamily="2" charset="0"/>
              </a:rPr>
              <a:t>«</a:t>
            </a:r>
            <a:r>
              <a:rPr lang="ru-RU" dirty="0">
                <a:latin typeface="Angst Normal" pitchFamily="2" charset="0"/>
              </a:rPr>
              <a:t>Наука. Религия. Общество</a:t>
            </a:r>
            <a:r>
              <a:rPr lang="ru-RU" dirty="0" smtClean="0">
                <a:latin typeface="Angst Normal" pitchFamily="2" charset="0"/>
              </a:rPr>
              <a:t>»</a:t>
            </a:r>
            <a:endParaRPr lang="ru-RU" dirty="0">
              <a:solidFill>
                <a:schemeClr val="tx1"/>
              </a:solidFill>
              <a:latin typeface="Angst Norm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22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3413798" y="2325950"/>
            <a:ext cx="8778204" cy="453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b="1" dirty="0" smtClean="0"/>
              <a:t>1997</a:t>
            </a:r>
            <a:r>
              <a:rPr lang="ru-RU" sz="2400" dirty="0" smtClean="0"/>
              <a:t> - создание лаборатории </a:t>
            </a:r>
            <a:r>
              <a:rPr lang="ru-RU" sz="2400" dirty="0"/>
              <a:t>разработки компьютерных </a:t>
            </a:r>
            <a:r>
              <a:rPr lang="ru-RU" sz="2400" dirty="0" smtClean="0"/>
              <a:t>учебников. Она </a:t>
            </a:r>
            <a:r>
              <a:rPr lang="ru-RU" sz="2400" dirty="0"/>
              <a:t>была ориентирована на разработку новаторских </a:t>
            </a:r>
            <a:r>
              <a:rPr lang="ru-RU" sz="2400" dirty="0" smtClean="0"/>
              <a:t>методов </a:t>
            </a:r>
            <a:r>
              <a:rPr lang="ru-RU" sz="2400" dirty="0"/>
              <a:t>и методик применения информационных технологий в обучении, создание электронных средств обучения, развитие информационно-коммуникационной составляющей дистанционного обучения, а также методического и программного обеспечения и эффективных методов создания образовательных программ.</a:t>
            </a:r>
            <a:r>
              <a:rPr lang="ru-RU" sz="2400" dirty="0" smtClean="0"/>
              <a:t> </a:t>
            </a:r>
          </a:p>
          <a:p>
            <a:pPr algn="l" fontAlgn="t"/>
            <a:r>
              <a:rPr lang="ru-RU" sz="2400" dirty="0" smtClean="0"/>
              <a:t>Было разработано более 10 учебных пособий от детских развивающих игр до учебников для высшей школы. Они были сертифицированы по системе УкрСепро.</a:t>
            </a:r>
            <a:endParaRPr lang="ru-RU" sz="2400"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ES" dirty="0" smtClean="0"/>
              <a:t>.</a:t>
            </a:r>
            <a:endParaRPr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1997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67536" y="1147032"/>
            <a:ext cx="11022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Лаборатория электронных учебников</a:t>
            </a:r>
            <a:endParaRPr lang="ru-RU" sz="4000" dirty="0">
              <a:latin typeface="Angst Thin" pitchFamily="2" charset="0"/>
            </a:endParaRPr>
          </a:p>
        </p:txBody>
      </p:sp>
      <p:sp>
        <p:nvSpPr>
          <p:cNvPr id="3" name="AutoShape 2" descr="https://www.ipai.net.ua/img/history_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205"/>
            <a:ext cx="3413797" cy="2560348"/>
          </a:xfrm>
          <a:prstGeom prst="rect">
            <a:avLst/>
          </a:prstGeom>
        </p:spPr>
      </p:pic>
      <p:pic>
        <p:nvPicPr>
          <p:cNvPr id="3074" name="Picture 2" descr="E:\!-ИПИИ-35\HPSCANS\Scan_20261007_1301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4625266"/>
            <a:ext cx="3413796" cy="223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42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5184559" y="2166151"/>
            <a:ext cx="7007442" cy="4024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b="1" dirty="0" smtClean="0"/>
              <a:t>1997</a:t>
            </a:r>
            <a:r>
              <a:rPr lang="ru-RU" sz="2400" dirty="0" smtClean="0"/>
              <a:t> – на базе научно-исследовательского института создано </a:t>
            </a:r>
            <a:r>
              <a:rPr lang="ru-RU" sz="2400" dirty="0"/>
              <a:t>высшее </a:t>
            </a:r>
            <a:r>
              <a:rPr lang="ru-RU" sz="2400" dirty="0" smtClean="0"/>
              <a:t>учебное заведение «Донецкий государственный институт искусственного интеллекта</a:t>
            </a:r>
            <a:r>
              <a:rPr lang="ru-RU" sz="2400" i="1" dirty="0"/>
              <a:t>»</a:t>
            </a:r>
            <a:r>
              <a:rPr lang="ru-RU" sz="2400" dirty="0"/>
              <a:t> (ДонГИИИ</a:t>
            </a:r>
            <a:r>
              <a:rPr lang="ru-RU" sz="2400" dirty="0" smtClean="0"/>
              <a:t>) как структурное подразделение.</a:t>
            </a:r>
          </a:p>
          <a:p>
            <a:pPr algn="l" fontAlgn="t"/>
            <a:r>
              <a:rPr lang="ru-RU" sz="2400" dirty="0" smtClean="0"/>
              <a:t> </a:t>
            </a:r>
            <a:endParaRPr lang="ru-RU" sz="2400"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ES" sz="2400" dirty="0" smtClean="0"/>
              <a:t>.</a:t>
            </a:r>
            <a:endParaRPr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1997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09691" y="1147032"/>
            <a:ext cx="115804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Создание высшего учебного заведения</a:t>
            </a:r>
            <a:endParaRPr lang="ru-RU" sz="4000" dirty="0">
              <a:latin typeface="Angst Thin" pitchFamily="2" charset="0"/>
            </a:endParaRPr>
          </a:p>
        </p:txBody>
      </p:sp>
      <p:pic>
        <p:nvPicPr>
          <p:cNvPr id="1027" name="Picture 3" descr="E:\!-ИПИИ-35\институт фасад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4778"/>
            <a:ext cx="5362575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4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3169328" y="2473176"/>
            <a:ext cx="9022672" cy="315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b="1" dirty="0" smtClean="0"/>
              <a:t>2000</a:t>
            </a:r>
            <a:r>
              <a:rPr lang="ru-RU" sz="2400" dirty="0" smtClean="0"/>
              <a:t> - книжная </a:t>
            </a:r>
            <a:r>
              <a:rPr lang="ru-RU" sz="2400" dirty="0"/>
              <a:t>палата Украины присвоила институту издательский идентификатор и выдала блок ISBN для запланированных изданий.</a:t>
            </a:r>
          </a:p>
          <a:p>
            <a:pPr algn="l"/>
            <a:r>
              <a:rPr lang="ru-RU" sz="2400" b="1" dirty="0" smtClean="0"/>
              <a:t>2001</a:t>
            </a:r>
            <a:r>
              <a:rPr lang="ru-RU" sz="2400" dirty="0" smtClean="0"/>
              <a:t> - при </a:t>
            </a:r>
            <a:r>
              <a:rPr lang="ru-RU" sz="2400" dirty="0"/>
              <a:t>ИПИИ зарегистрировано </a:t>
            </a:r>
            <a:r>
              <a:rPr lang="ru-RU" sz="2400" dirty="0" smtClean="0"/>
              <a:t>издательство </a:t>
            </a:r>
            <a:br>
              <a:rPr lang="ru-RU" sz="2400" dirty="0" smtClean="0"/>
            </a:br>
            <a:r>
              <a:rPr lang="ru-RU" sz="2400" dirty="0" smtClean="0"/>
              <a:t>«</a:t>
            </a:r>
            <a:r>
              <a:rPr lang="ru-RU" sz="2400" dirty="0"/>
              <a:t>Наука и образование</a:t>
            </a:r>
            <a:r>
              <a:rPr lang="ru-RU" sz="2400" dirty="0" smtClean="0"/>
              <a:t>». </a:t>
            </a:r>
            <a:r>
              <a:rPr lang="ru-RU" sz="2400" dirty="0"/>
              <a:t>Оно </a:t>
            </a:r>
            <a:r>
              <a:rPr lang="ru-RU" sz="2400" dirty="0" smtClean="0"/>
              <a:t>выпускало </a:t>
            </a:r>
            <a:r>
              <a:rPr lang="ru-RU" sz="2400" dirty="0"/>
              <a:t>научные, археографические, научно‑справочные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и </a:t>
            </a:r>
            <a:r>
              <a:rPr lang="ru-RU" sz="2400" dirty="0"/>
              <a:t>научно‑информационные </a:t>
            </a:r>
            <a:r>
              <a:rPr lang="ru-RU" sz="2400" dirty="0" smtClean="0"/>
              <a:t>издания, </a:t>
            </a:r>
            <a:br>
              <a:rPr lang="ru-RU" sz="2400" dirty="0" smtClean="0"/>
            </a:br>
            <a:r>
              <a:rPr lang="ru-RU" sz="2400" dirty="0" smtClean="0"/>
              <a:t>материалы конференций.</a:t>
            </a:r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439487" y="206945"/>
            <a:ext cx="4623282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2000-2001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1" name="Google Shape;226;p25"/>
          <p:cNvSpPr txBox="1">
            <a:spLocks/>
          </p:cNvSpPr>
          <p:nvPr/>
        </p:nvSpPr>
        <p:spPr>
          <a:xfrm>
            <a:off x="175846" y="1305711"/>
            <a:ext cx="11849101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Издательство «</a:t>
            </a:r>
            <a:r>
              <a:rPr lang="ru-RU" dirty="0">
                <a:latin typeface="Angst Thin" pitchFamily="2" charset="0"/>
              </a:rPr>
              <a:t>Наука и образование</a:t>
            </a: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»</a:t>
            </a:r>
            <a:endParaRPr lang="ru-RU" dirty="0">
              <a:solidFill>
                <a:schemeClr val="tx1"/>
              </a:solidFill>
              <a:latin typeface="Angst Bold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073" y="4614430"/>
            <a:ext cx="2068874" cy="2060824"/>
          </a:xfrm>
          <a:prstGeom prst="rect">
            <a:avLst/>
          </a:prstGeom>
        </p:spPr>
      </p:pic>
      <p:pic>
        <p:nvPicPr>
          <p:cNvPr id="8194" name="Picture 2" descr="E:\!-ИПИИ-35\Патенты дипломы\Scan_20261008_14293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9666"/>
            <a:ext cx="3190993" cy="450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12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4962617" y="2022594"/>
            <a:ext cx="7229383" cy="2595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>
              <a:lnSpc>
                <a:spcPct val="80000"/>
              </a:lnSpc>
            </a:pPr>
            <a:r>
              <a:rPr lang="ru-RU" b="1" dirty="0" smtClean="0"/>
              <a:t> 2000-2013 </a:t>
            </a:r>
            <a:r>
              <a:rPr lang="ru-RU" dirty="0" smtClean="0"/>
              <a:t>– </a:t>
            </a:r>
            <a:r>
              <a:rPr lang="ru-RU" dirty="0"/>
              <a:t>совместно с НИИ многопроцессорных вычислительных систем Таганрогского государственного радиотехнического </a:t>
            </a:r>
            <a:r>
              <a:rPr lang="ru-RU" dirty="0" smtClean="0"/>
              <a:t>университета (Таганрог</a:t>
            </a:r>
            <a:r>
              <a:rPr lang="ru-RU" dirty="0"/>
              <a:t>, Россия</a:t>
            </a:r>
            <a:r>
              <a:rPr lang="ru-RU" dirty="0" smtClean="0"/>
              <a:t>) организована международная научно-техническая конференция </a:t>
            </a:r>
            <a:r>
              <a:rPr lang="ru-RU" dirty="0" smtClean="0">
                <a:solidFill>
                  <a:schemeClr val="tx1"/>
                </a:solidFill>
              </a:rPr>
              <a:t>«Искусственный </a:t>
            </a:r>
            <a:r>
              <a:rPr lang="ru-RU" dirty="0">
                <a:solidFill>
                  <a:schemeClr val="tx1"/>
                </a:solidFill>
              </a:rPr>
              <a:t>интеллект. Интеллектуальные и многопроцессорные системы»</a:t>
            </a:r>
            <a:r>
              <a:rPr lang="ru-RU" dirty="0" smtClean="0"/>
              <a:t>. С 2005 к организаторарам присоединился Белорусский </a:t>
            </a:r>
            <a:r>
              <a:rPr lang="ru-RU" dirty="0"/>
              <a:t>государственный </a:t>
            </a:r>
            <a:r>
              <a:rPr lang="ru-RU" dirty="0" smtClean="0"/>
              <a:t>университет (Минск, Беларусь). Научная конференция проводилась попеременно в пос. Кацивели </a:t>
            </a:r>
            <a:r>
              <a:rPr lang="ru-RU" dirty="0"/>
              <a:t>(</a:t>
            </a:r>
            <a:r>
              <a:rPr lang="ru-RU" dirty="0" smtClean="0"/>
              <a:t>Крым) и </a:t>
            </a:r>
            <a:r>
              <a:rPr lang="ru-RU" dirty="0"/>
              <a:t>пос. Дивноморское Геленджикского </a:t>
            </a:r>
            <a:r>
              <a:rPr lang="ru-RU" dirty="0" smtClean="0"/>
              <a:t>района.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" t="9230" r="5087" b="9700"/>
          <a:stretch/>
        </p:blipFill>
        <p:spPr>
          <a:xfrm>
            <a:off x="11988" y="2022594"/>
            <a:ext cx="5172571" cy="24973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9" t="27135" r="5619" b="14394"/>
          <a:stretch/>
        </p:blipFill>
        <p:spPr>
          <a:xfrm>
            <a:off x="6102058" y="4618403"/>
            <a:ext cx="4435738" cy="22428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405" r="15861"/>
          <a:stretch/>
        </p:blipFill>
        <p:spPr>
          <a:xfrm>
            <a:off x="10927" y="4618403"/>
            <a:ext cx="1915527" cy="22339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19" r="28114"/>
          <a:stretch/>
        </p:blipFill>
        <p:spPr>
          <a:xfrm>
            <a:off x="4057095" y="4627248"/>
            <a:ext cx="1961967" cy="22339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4" t="15769" r="28782"/>
          <a:stretch/>
        </p:blipFill>
        <p:spPr>
          <a:xfrm>
            <a:off x="2007794" y="4625032"/>
            <a:ext cx="1958558" cy="2233980"/>
          </a:xfrm>
          <a:prstGeom prst="rect">
            <a:avLst/>
          </a:prstGeom>
        </p:spPr>
      </p:pic>
      <p:sp>
        <p:nvSpPr>
          <p:cNvPr id="17" name="Google Shape;232;p26"/>
          <p:cNvSpPr txBox="1">
            <a:spLocks/>
          </p:cNvSpPr>
          <p:nvPr/>
        </p:nvSpPr>
        <p:spPr>
          <a:xfrm>
            <a:off x="7290707" y="206945"/>
            <a:ext cx="4772062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2000-2013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19" name="Rectangle 18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226;p25"/>
          <p:cNvSpPr txBox="1">
            <a:spLocks/>
          </p:cNvSpPr>
          <p:nvPr/>
        </p:nvSpPr>
        <p:spPr>
          <a:xfrm>
            <a:off x="70322" y="1147032"/>
            <a:ext cx="1199244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sz="3200" dirty="0">
                <a:latin typeface="Angst Thin" pitchFamily="2" charset="0"/>
              </a:rPr>
              <a:t>Международная научно-техническая конференция </a:t>
            </a:r>
            <a:r>
              <a:rPr lang="ru-RU" sz="3200" dirty="0">
                <a:solidFill>
                  <a:schemeClr val="tx1"/>
                </a:solidFill>
                <a:latin typeface="Angst Normal" pitchFamily="2" charset="0"/>
              </a:rPr>
              <a:t>«Искусственный </a:t>
            </a:r>
            <a:r>
              <a:rPr lang="ru-RU" sz="3200" dirty="0" smtClean="0">
                <a:solidFill>
                  <a:schemeClr val="tx1"/>
                </a:solidFill>
                <a:latin typeface="Angst Normal" pitchFamily="2" charset="0"/>
              </a:rPr>
              <a:t>интеллект»</a:t>
            </a:r>
            <a:endParaRPr lang="ru-RU" sz="3200" dirty="0">
              <a:solidFill>
                <a:schemeClr val="tx1"/>
              </a:solidFill>
              <a:latin typeface="Angst Normal" pitchFamily="2" charset="0"/>
            </a:endParaRPr>
          </a:p>
        </p:txBody>
      </p:sp>
      <p:pic>
        <p:nvPicPr>
          <p:cNvPr id="2050" name="Picture 2" descr="E:\!-ИПИИ-35\Scan_20261007_092258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5" t="768" r="1379" b="32143"/>
          <a:stretch/>
        </p:blipFill>
        <p:spPr bwMode="auto">
          <a:xfrm>
            <a:off x="10629678" y="4625266"/>
            <a:ext cx="1551637" cy="223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523893"/>
            <a:ext cx="272562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272563" y="1248506"/>
            <a:ext cx="9066746" cy="5609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71500" indent="-342900" algn="l" fontAlgn="t"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Институт включён в перечень учреждений Отделения информатики </a:t>
            </a:r>
            <a:r>
              <a:rPr lang="ru-RU" sz="2400" dirty="0"/>
              <a:t>Национальной академии наук Украины</a:t>
            </a:r>
          </a:p>
          <a:p>
            <a:pPr marL="571500" indent="-342900" algn="l" fontAlgn="t"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400" dirty="0" smtClean="0"/>
              <a:t>По </a:t>
            </a:r>
            <a:r>
              <a:rPr lang="ru-RU" sz="2400" dirty="0"/>
              <a:t>инициативе института вместе с Национальной академией наук Украины и при поддержке Министерства образования и науки Украины ВАК утверждена научная специальность «Системы и средства искусственного интеллекта»</a:t>
            </a:r>
          </a:p>
          <a:p>
            <a:pPr marL="571500" indent="-342900" algn="l" fontAlgn="t"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400" dirty="0" smtClean="0"/>
              <a:t>Создана </a:t>
            </a:r>
            <a:r>
              <a:rPr lang="ru-RU" sz="2400" dirty="0"/>
              <a:t>докторантура и специализированный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совет </a:t>
            </a:r>
            <a:r>
              <a:rPr lang="ru-RU" sz="2400" dirty="0"/>
              <a:t>по защите кандидатских диссертаций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 </a:t>
            </a:r>
            <a:r>
              <a:rPr lang="ru-RU" sz="2400" dirty="0"/>
              <a:t>специальности </a:t>
            </a:r>
            <a:r>
              <a:rPr lang="ru-RU" sz="2400" dirty="0" smtClean="0"/>
              <a:t>«Системы </a:t>
            </a:r>
            <a:r>
              <a:rPr lang="ru-RU" sz="2400" dirty="0"/>
              <a:t>и средства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искусственного интеллекта»</a:t>
            </a:r>
          </a:p>
          <a:p>
            <a:pPr algn="l" fontAlgn="t"/>
            <a:r>
              <a:rPr lang="ru-RU" sz="2400" dirty="0" smtClean="0"/>
              <a:t> </a:t>
            </a:r>
            <a:endParaRPr lang="ru-RU"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ES" sz="2400" dirty="0" smtClean="0"/>
              <a:t>.</a:t>
            </a:r>
            <a:endParaRPr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2001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493" y="1384915"/>
            <a:ext cx="1457249" cy="186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803569" y="3589108"/>
            <a:ext cx="3388431" cy="3219808"/>
            <a:chOff x="8803569" y="3589108"/>
            <a:chExt cx="3388431" cy="321980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78"/>
            <a:stretch/>
          </p:blipFill>
          <p:spPr>
            <a:xfrm>
              <a:off x="10730680" y="3652388"/>
              <a:ext cx="1461320" cy="315652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8803569" y="3589108"/>
              <a:ext cx="2160099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 smtClean="0">
                  <a:solidFill>
                    <a:schemeClr val="tx2"/>
                  </a:solidFill>
                  <a:latin typeface="Angst Bold" pitchFamily="2" charset="0"/>
                </a:rPr>
                <a:t>40 </a:t>
              </a:r>
            </a:p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Angst Bold" pitchFamily="2" charset="0"/>
                </a:rPr>
                <a:t>Кандидастких</a:t>
              </a:r>
            </a:p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Angst Bold" pitchFamily="2" charset="0"/>
                </a:rPr>
                <a:t>Диссертаций </a:t>
              </a:r>
            </a:p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Angst Bold" pitchFamily="2" charset="0"/>
                </a:rPr>
                <a:t>защищено в совете</a:t>
              </a:r>
            </a:p>
            <a:p>
              <a:pPr algn="ctr"/>
              <a:r>
                <a:rPr lang="ru-RU" sz="4800" dirty="0" smtClean="0">
                  <a:solidFill>
                    <a:schemeClr val="tx2"/>
                  </a:solidFill>
                  <a:latin typeface="Angst Bold" pitchFamily="2" charset="0"/>
                </a:rPr>
                <a:t>3 </a:t>
              </a:r>
            </a:p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Angst Bold" pitchFamily="2" charset="0"/>
                </a:rPr>
                <a:t>Докторских</a:t>
              </a:r>
            </a:p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Angst Bold" pitchFamily="2" charset="0"/>
                </a:rPr>
                <a:t>ДиссертациИ </a:t>
              </a:r>
              <a:endParaRPr lang="ru-RU" dirty="0" smtClean="0">
                <a:solidFill>
                  <a:schemeClr val="tx2"/>
                </a:solidFill>
                <a:latin typeface="Angst Bold" pitchFamily="2" charset="0"/>
              </a:endParaRPr>
            </a:p>
            <a:p>
              <a:pPr algn="ctr"/>
              <a:r>
                <a:rPr lang="ru-RU" dirty="0" smtClean="0">
                  <a:solidFill>
                    <a:schemeClr val="tx2"/>
                  </a:solidFill>
                  <a:latin typeface="Angst Bold" pitchFamily="2" charset="0"/>
                </a:rPr>
                <a:t>защищено </a:t>
              </a:r>
              <a:r>
                <a:rPr lang="ru-RU" dirty="0">
                  <a:solidFill>
                    <a:schemeClr val="tx2"/>
                  </a:solidFill>
                  <a:latin typeface="Angst Bold" pitchFamily="2" charset="0"/>
                </a:rPr>
                <a:t>в </a:t>
              </a:r>
              <a:r>
                <a:rPr lang="ru-RU" dirty="0" smtClean="0">
                  <a:solidFill>
                    <a:schemeClr val="tx2"/>
                  </a:solidFill>
                  <a:latin typeface="Angst Bold" pitchFamily="2" charset="0"/>
                </a:rPr>
                <a:t>совете</a:t>
              </a:r>
              <a:endParaRPr lang="ru-RU" dirty="0">
                <a:solidFill>
                  <a:schemeClr val="tx2"/>
                </a:solidFill>
                <a:latin typeface="Angst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987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4844768" y="1920302"/>
            <a:ext cx="7347232" cy="491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dirty="0"/>
              <a:t>Журнал </a:t>
            </a:r>
            <a:r>
              <a:rPr lang="ru-RU" sz="2400" b="1" dirty="0" smtClean="0"/>
              <a:t>«Искусственный интеллект» </a:t>
            </a:r>
            <a:r>
              <a:rPr lang="ru-RU" sz="2400" dirty="0" smtClean="0"/>
              <a:t>в </a:t>
            </a:r>
            <a:r>
              <a:rPr lang="ru-RU" sz="2400" dirty="0"/>
              <a:t>2001–2003 гг. трижды подряд </a:t>
            </a:r>
            <a:r>
              <a:rPr lang="ru-RU" sz="2400" dirty="0" smtClean="0"/>
              <a:t>победил </a:t>
            </a:r>
            <a:r>
              <a:rPr lang="ru-RU" sz="2400" dirty="0"/>
              <a:t>в конкурсе «Пресса Донбасса» </a:t>
            </a:r>
            <a:r>
              <a:rPr lang="ru-RU" sz="2400" dirty="0" smtClean="0"/>
              <a:t>в </a:t>
            </a:r>
            <a:r>
              <a:rPr lang="ru-RU" sz="2400" dirty="0"/>
              <a:t>номинации «Лучшее научное издание». </a:t>
            </a:r>
            <a:endParaRPr lang="ru-RU" sz="2400" dirty="0" smtClean="0"/>
          </a:p>
          <a:p>
            <a:pPr algn="l" fontAlgn="t"/>
            <a:r>
              <a:rPr lang="ru-RU" sz="2400" dirty="0" smtClean="0"/>
              <a:t>Победа </a:t>
            </a:r>
            <a:r>
              <a:rPr lang="ru-RU" sz="2400" dirty="0"/>
              <a:t>отражает высокое качество содержания, оформления и вёрстки издания, а также стабильную работу </a:t>
            </a:r>
            <a:r>
              <a:rPr lang="ru-RU" sz="2400" dirty="0" smtClean="0"/>
              <a:t>издательства института и </a:t>
            </a:r>
            <a:r>
              <a:rPr lang="ru-RU" sz="2400" dirty="0"/>
              <a:t>вклад в развитие региональной научной периодики.</a:t>
            </a:r>
            <a:endParaRPr lang="ru-RU" sz="2400" dirty="0" smtClean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2001-2003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5" t="1844" r="11321" b="4919"/>
          <a:stretch/>
        </p:blipFill>
        <p:spPr>
          <a:xfrm>
            <a:off x="0" y="2035716"/>
            <a:ext cx="4844768" cy="436508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1131" y="1147032"/>
            <a:ext cx="112389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Победа в конкурсе „Пресса Донбасса“</a:t>
            </a:r>
            <a:endParaRPr lang="ru-RU" sz="4000" dirty="0">
              <a:latin typeface="Angst Th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86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2003-2013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38784" y="1111520"/>
            <a:ext cx="118513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dirty="0" smtClean="0">
                <a:latin typeface="Angst Thin" pitchFamily="2" charset="0"/>
              </a:rPr>
              <a:t>международная научная молодеж­ная школа</a:t>
            </a:r>
          </a:p>
          <a:p>
            <a:pPr algn="r"/>
            <a:r>
              <a:rPr lang="ru-RU" sz="3200" dirty="0" smtClean="0">
                <a:latin typeface="Angst Normal" pitchFamily="2" charset="0"/>
              </a:rPr>
              <a:t>«Системы </a:t>
            </a:r>
            <a:r>
              <a:rPr lang="ru-RU" sz="3200" dirty="0">
                <a:latin typeface="Angst Normal" pitchFamily="2" charset="0"/>
              </a:rPr>
              <a:t>и средства искусственного интеллекта»</a:t>
            </a:r>
          </a:p>
        </p:txBody>
      </p:sp>
      <p:pic>
        <p:nvPicPr>
          <p:cNvPr id="6146" name="Picture 2" descr="E:\!-ИПИИ-35\Scan_20261007_09241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7" t="833" r="-481" b="31212"/>
          <a:stretch/>
        </p:blipFill>
        <p:spPr bwMode="auto">
          <a:xfrm>
            <a:off x="3066574" y="2317071"/>
            <a:ext cx="2968728" cy="417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28242" y="2410688"/>
            <a:ext cx="580352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2003-2013</a:t>
            </a:r>
            <a:r>
              <a:rPr lang="ru-RU" sz="2400" dirty="0" smtClean="0"/>
              <a:t> – созданы международные научные молодеж­ные школы:</a:t>
            </a:r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400" dirty="0" smtClean="0"/>
              <a:t>«Системы </a:t>
            </a:r>
            <a:r>
              <a:rPr lang="ru-RU" sz="2400" dirty="0"/>
              <a:t>и средства искусственного интеллекта</a:t>
            </a:r>
            <a:r>
              <a:rPr lang="ru-RU" sz="2400" dirty="0" smtClean="0"/>
              <a:t>» </a:t>
            </a:r>
          </a:p>
          <a:p>
            <a:pPr>
              <a:buClr>
                <a:srgbClr val="FF0000"/>
              </a:buClr>
            </a:pPr>
            <a:r>
              <a:rPr lang="ru-RU" sz="2000" dirty="0"/>
              <a:t>	</a:t>
            </a:r>
            <a:r>
              <a:rPr lang="ru-RU" sz="2000" dirty="0" smtClean="0"/>
              <a:t>ИПИИ, г. Донецк</a:t>
            </a:r>
          </a:p>
          <a:p>
            <a:pPr>
              <a:buClr>
                <a:srgbClr val="FF0000"/>
              </a:buClr>
            </a:pPr>
            <a:r>
              <a:rPr lang="ru-RU" sz="2000" dirty="0"/>
              <a:t>	НИИ МВС ТРТУ, г. Таганрог </a:t>
            </a:r>
          </a:p>
          <a:p>
            <a:pPr>
              <a:buClr>
                <a:srgbClr val="FF0000"/>
              </a:buClr>
            </a:pPr>
            <a:endParaRPr lang="ru-RU" sz="2400" dirty="0" smtClean="0"/>
          </a:p>
          <a:p>
            <a:pPr marL="342900" indent="-342900"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400" dirty="0" smtClean="0"/>
              <a:t>«</a:t>
            </a:r>
            <a:r>
              <a:rPr lang="ru-RU" sz="2400" dirty="0"/>
              <a:t>Экстремальная </a:t>
            </a:r>
            <a:r>
              <a:rPr lang="ru-RU" sz="2400" dirty="0" smtClean="0"/>
              <a:t>робототехника»</a:t>
            </a:r>
          </a:p>
          <a:p>
            <a:pPr>
              <a:buClr>
                <a:srgbClr val="FF0000"/>
              </a:buClr>
            </a:pPr>
            <a:r>
              <a:rPr lang="ru-RU" sz="2400" dirty="0" smtClean="0"/>
              <a:t>	</a:t>
            </a:r>
            <a:r>
              <a:rPr lang="ru-RU" sz="2000" dirty="0" smtClean="0"/>
              <a:t>ЦНИИ РТК, </a:t>
            </a:r>
            <a:r>
              <a:rPr lang="ru-RU" sz="2000" dirty="0"/>
              <a:t>г. Санкт-Петербург </a:t>
            </a:r>
            <a:endParaRPr lang="ru-RU" sz="2000" dirty="0" smtClean="0"/>
          </a:p>
          <a:p>
            <a:pPr>
              <a:buClr>
                <a:srgbClr val="FF0000"/>
              </a:buClr>
            </a:pPr>
            <a:r>
              <a:rPr lang="ru-RU" sz="2000" dirty="0" smtClean="0"/>
              <a:t>	НИИ </a:t>
            </a:r>
            <a:r>
              <a:rPr lang="ru-RU" sz="2000" dirty="0"/>
              <a:t>МВС </a:t>
            </a:r>
            <a:r>
              <a:rPr lang="ru-RU" sz="2000" dirty="0" smtClean="0"/>
              <a:t>ТРТУ, </a:t>
            </a:r>
            <a:r>
              <a:rPr lang="ru-RU" sz="2000" dirty="0"/>
              <a:t>г. </a:t>
            </a:r>
            <a:r>
              <a:rPr lang="ru-RU" sz="2000" dirty="0" smtClean="0"/>
              <a:t>Таганрог </a:t>
            </a:r>
          </a:p>
          <a:p>
            <a:pPr>
              <a:buClr>
                <a:srgbClr val="FF0000"/>
              </a:buClr>
            </a:pPr>
            <a:r>
              <a:rPr lang="ru-RU" sz="2000" dirty="0" smtClean="0"/>
              <a:t>	ИПМ </a:t>
            </a:r>
            <a:r>
              <a:rPr lang="ru-RU" sz="2000" dirty="0"/>
              <a:t>им. М.В.Келдыша </a:t>
            </a:r>
            <a:r>
              <a:rPr lang="ru-RU" sz="2000" dirty="0" smtClean="0"/>
              <a:t>РАН, </a:t>
            </a:r>
            <a:r>
              <a:rPr lang="ru-RU" sz="2000" dirty="0"/>
              <a:t>г. </a:t>
            </a:r>
            <a:r>
              <a:rPr lang="ru-RU" sz="2000" dirty="0" smtClean="0"/>
              <a:t>Москва</a:t>
            </a:r>
          </a:p>
        </p:txBody>
      </p:sp>
      <p:pic>
        <p:nvPicPr>
          <p:cNvPr id="7170" name="Picture 2" descr="E:\!-ИПИИ-35\HPSCANS\Scan_20261007_17184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9316"/>
            <a:ext cx="2946652" cy="419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52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5366396" y="2476869"/>
            <a:ext cx="6825605" cy="4048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b="1" dirty="0" smtClean="0"/>
              <a:t>2007 </a:t>
            </a:r>
            <a:r>
              <a:rPr lang="ru-RU" sz="2400" dirty="0" smtClean="0"/>
              <a:t>– высшему учебному заведению </a:t>
            </a:r>
            <a:r>
              <a:rPr lang="ru-RU" sz="2400" dirty="0"/>
              <a:t>«Донецкий государственный институт искусственного </a:t>
            </a:r>
            <a:r>
              <a:rPr lang="ru-RU" sz="2400" dirty="0" smtClean="0"/>
              <a:t> интеллекта</a:t>
            </a:r>
            <a:r>
              <a:rPr lang="ru-RU" sz="2400" i="1" dirty="0" smtClean="0"/>
              <a:t>» </a:t>
            </a:r>
            <a:r>
              <a:rPr lang="ru-RU" sz="2400" dirty="0" smtClean="0"/>
              <a:t>присвоен </a:t>
            </a:r>
            <a:br>
              <a:rPr lang="ru-RU" sz="2400" dirty="0" smtClean="0"/>
            </a:br>
            <a:r>
              <a:rPr lang="ru-RU" sz="2400" dirty="0" smtClean="0"/>
              <a:t>4 уровень акредитации и оно переименовано в «Государственный </a:t>
            </a:r>
            <a:r>
              <a:rPr lang="ru-RU" sz="2400" dirty="0"/>
              <a:t>университет информатики и искусственного </a:t>
            </a:r>
            <a:r>
              <a:rPr lang="ru-RU" sz="2400" dirty="0" smtClean="0"/>
              <a:t>интеллекта» со статусом юридического лица.</a:t>
            </a:r>
          </a:p>
          <a:p>
            <a:pPr algn="l" fontAlgn="t"/>
            <a:r>
              <a:rPr lang="ru-RU" sz="2400" dirty="0" smtClean="0"/>
              <a:t> </a:t>
            </a:r>
            <a:endParaRPr lang="ru-RU" sz="2400"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ES" sz="2400" dirty="0" smtClean="0"/>
              <a:t>.</a:t>
            </a:r>
            <a:endParaRPr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2007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717234" y="1147032"/>
            <a:ext cx="6272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600" dirty="0" smtClean="0">
                <a:latin typeface="Angst Thin" pitchFamily="2" charset="0"/>
              </a:rPr>
              <a:t>Создание университета</a:t>
            </a:r>
            <a:endParaRPr lang="ru-RU" sz="3600" dirty="0">
              <a:latin typeface="Angst Thi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166151"/>
            <a:ext cx="5366394" cy="402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2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7182035" y="1979721"/>
            <a:ext cx="5009964" cy="485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dirty="0"/>
              <a:t>Во Всеукраинском конкурсе „</a:t>
            </a:r>
            <a:r>
              <a:rPr lang="ru-RU" sz="2400" dirty="0" smtClean="0"/>
              <a:t>Изобретение </a:t>
            </a:r>
            <a:r>
              <a:rPr lang="ru-RU" sz="2400" dirty="0"/>
              <a:t>года</a:t>
            </a:r>
            <a:r>
              <a:rPr lang="ru-RU" sz="2400" dirty="0" smtClean="0"/>
              <a:t>“, организованном Государственной службой интеллектуальной собственности Украины, были номинированы 2 сотрудника института Дорохина Г. В. (2007) и Мащенко С.В. (2012), а институт получил награду в номинации «Изобретение года» (2010).</a:t>
            </a:r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2007-2012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711878" y="1147032"/>
            <a:ext cx="82782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конкурс </a:t>
            </a:r>
            <a:r>
              <a:rPr lang="ru-RU" sz="4000" dirty="0">
                <a:latin typeface="Angst Thin" pitchFamily="2" charset="0"/>
              </a:rPr>
              <a:t>„</a:t>
            </a:r>
            <a:r>
              <a:rPr lang="ru-RU" sz="4000" dirty="0" smtClean="0">
                <a:latin typeface="Angst Thin" pitchFamily="2" charset="0"/>
              </a:rPr>
              <a:t>Изобретение года“</a:t>
            </a:r>
            <a:endParaRPr lang="ru-RU" sz="4000" dirty="0">
              <a:latin typeface="Angst Thi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2247858"/>
            <a:ext cx="7421732" cy="3682425"/>
            <a:chOff x="53268" y="1854918"/>
            <a:chExt cx="8835045" cy="4326399"/>
          </a:xfrm>
        </p:grpSpPr>
        <p:pic>
          <p:nvPicPr>
            <p:cNvPr id="12290" name="Picture 2" descr="E:\!-ИПИИ-35\Патенты дипломы\Scan_20261008_143058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68" y="1854918"/>
              <a:ext cx="3061186" cy="4326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47" t="5611" r="9316" b="7776"/>
            <a:stretch/>
          </p:blipFill>
          <p:spPr>
            <a:xfrm>
              <a:off x="3147621" y="1921136"/>
              <a:ext cx="2665091" cy="4140306"/>
            </a:xfrm>
            <a:prstGeom prst="rect">
              <a:avLst/>
            </a:prstGeom>
          </p:spPr>
        </p:pic>
        <p:pic>
          <p:nvPicPr>
            <p:cNvPr id="12291" name="Picture 3" descr="E:\!-ИПИИ-35\Патенты дипломы\Scan_20261008_143336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9118" y="1854918"/>
              <a:ext cx="3009195" cy="4252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23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6498454" y="2352582"/>
            <a:ext cx="5693546" cy="4048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dirty="0" smtClean="0"/>
              <a:t>Переезд научно-исследовательского института в собственные корпуса на ул. Артема 118-б</a:t>
            </a:r>
          </a:p>
          <a:p>
            <a:pPr algn="l" fontAlgn="t"/>
            <a:r>
              <a:rPr lang="ru-RU" sz="2400" dirty="0" smtClean="0"/>
              <a:t>Штатная численность – 109 чел.</a:t>
            </a:r>
          </a:p>
          <a:p>
            <a:pPr algn="l" fontAlgn="t"/>
            <a:r>
              <a:rPr lang="ru-RU" sz="2400" dirty="0" smtClean="0"/>
              <a:t>Фактическая численность – 75 чел</a:t>
            </a:r>
            <a:endParaRPr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10009415" y="206945"/>
            <a:ext cx="2053354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2010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673445" y="1147032"/>
            <a:ext cx="23166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Переезд</a:t>
            </a:r>
            <a:endParaRPr lang="ru-RU" sz="4000" dirty="0">
              <a:latin typeface="Angst Thi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" y="2769827"/>
            <a:ext cx="6640496" cy="3071680"/>
            <a:chOff x="1" y="2618906"/>
            <a:chExt cx="6989909" cy="3233454"/>
          </a:xfrm>
        </p:grpSpPr>
        <p:pic>
          <p:nvPicPr>
            <p:cNvPr id="3074" name="Picture 2" descr="E:\Для работы\Институт и СБ\ФГБНУ_ИПИИ-фасад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73" r="10070"/>
            <a:stretch/>
          </p:blipFill>
          <p:spPr bwMode="auto">
            <a:xfrm>
              <a:off x="1" y="2618906"/>
              <a:ext cx="3353605" cy="3233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79"/>
            <a:stretch/>
          </p:blipFill>
          <p:spPr>
            <a:xfrm>
              <a:off x="3462293" y="2618906"/>
              <a:ext cx="3527617" cy="3233454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26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525969" y="274591"/>
            <a:ext cx="2464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Bold" pitchFamily="2" charset="0"/>
              </a:rPr>
              <a:t>Патенты</a:t>
            </a:r>
            <a:endParaRPr lang="ru-RU" sz="4000" dirty="0">
              <a:latin typeface="Angst Bold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Group 12"/>
          <p:cNvGrpSpPr/>
          <p:nvPr/>
        </p:nvGrpSpPr>
        <p:grpSpPr>
          <a:xfrm>
            <a:off x="100304" y="1147032"/>
            <a:ext cx="12055876" cy="2869633"/>
            <a:chOff x="326773" y="1376038"/>
            <a:chExt cx="13224927" cy="3287123"/>
          </a:xfrm>
        </p:grpSpPr>
        <p:pic>
          <p:nvPicPr>
            <p:cNvPr id="13314" name="Picture 2" descr="E:\!-ИПИИ-35\Патенты дипломы\Scan_20261008_143138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534" y="1500976"/>
              <a:ext cx="2150892" cy="3039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15" name="Picture 3" descr="E:\!-ИПИИ-35\Патенты дипломы\Scan_20261008_143519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773" y="1376038"/>
              <a:ext cx="2325836" cy="3287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E:\!-ИПИИ-35\Патенты дипломы\Scan_20261008_143220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0321" y="1436619"/>
              <a:ext cx="2196429" cy="31042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E:\!-ИПИИ-35\Патенты дипломы\Scan_20261008_14344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0875" y="1436619"/>
              <a:ext cx="2150893" cy="3039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10"/>
            <p:cNvGrpSpPr/>
            <p:nvPr/>
          </p:nvGrpSpPr>
          <p:grpSpPr>
            <a:xfrm>
              <a:off x="9321768" y="1388749"/>
              <a:ext cx="4229932" cy="2941727"/>
              <a:chOff x="9525969" y="1301800"/>
              <a:chExt cx="4463600" cy="3104232"/>
            </a:xfrm>
          </p:grpSpPr>
          <p:pic>
            <p:nvPicPr>
              <p:cNvPr id="18" name="Picture 2" descr="E:\!-ИПИИ-35\Патенты дипломы\Scan_20261008_143220.jp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25969" y="1301801"/>
                <a:ext cx="2196429" cy="31042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3" descr="E:\!-ИПИИ-35\Патенты дипломы\Scan_20261008_143254.jpg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793141" y="1301800"/>
                <a:ext cx="2196428" cy="31042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13316" name="Picture 4" descr="E:\!-ИПИИ-35\Патенты дипломы\Scan_20261008_14355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65" y="4016665"/>
            <a:ext cx="1877713" cy="265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E:\!-ИПИИ-35\Патенты дипломы\Scan_20261008_143618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005" y="4016664"/>
            <a:ext cx="1889044" cy="266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E:\!-ИПИИ-35\Патенты дипломы\Scan_20261008_143642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099" y="3998908"/>
            <a:ext cx="1858680" cy="262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E:\!-ИПИИ-35\Патенты дипломы\Scan_20261008_143706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916" y="4000174"/>
            <a:ext cx="1857784" cy="262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E:\!-ИПИИ-35\Патенты дипломы\Scan_20261008_14380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163" y="3998908"/>
            <a:ext cx="1781141" cy="251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1" name="Picture 9" descr="E:\!-ИПИИ-35\Патенты дипломы\Scan_20261008_143814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244" y="4013682"/>
            <a:ext cx="1770687" cy="250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3861786" y="1852304"/>
            <a:ext cx="8009622" cy="474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>
              <a:spcBef>
                <a:spcPts val="0"/>
              </a:spcBef>
            </a:pPr>
            <a:r>
              <a:rPr lang="ru-RU" sz="2400" dirty="0" smtClean="0"/>
              <a:t>Интеллектуальные </a:t>
            </a:r>
            <a:r>
              <a:rPr lang="ru-RU" sz="2400" dirty="0"/>
              <a:t>роботы малых габаритов «Интеллект-9/2», «Интеллект-12», «Интеллект-2000» </a:t>
            </a:r>
            <a:r>
              <a:rPr lang="ru-RU" sz="2400" dirty="0" smtClean="0"/>
              <a:t>использовались </a:t>
            </a:r>
            <a:r>
              <a:rPr lang="ru-RU" sz="2400" dirty="0"/>
              <a:t>как функциональные заменители человека в опасных, утомительных или рутинных операциях, а также в рекламных кампаниях и презентациях.</a:t>
            </a:r>
            <a:endParaRPr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2304"/>
            <a:ext cx="3197785" cy="4740246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8793" y="120461"/>
            <a:ext cx="12748846" cy="1015663"/>
            <a:chOff x="1" y="104106"/>
            <a:chExt cx="12748846" cy="1015663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45174" y="104106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1" name="Google Shape;232;p26"/>
          <p:cNvSpPr txBox="1">
            <a:spLocks/>
          </p:cNvSpPr>
          <p:nvPr/>
        </p:nvSpPr>
        <p:spPr>
          <a:xfrm>
            <a:off x="62145" y="1093843"/>
            <a:ext cx="11946964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3200" dirty="0">
                <a:latin typeface="Angst Thin" pitchFamily="2" charset="0"/>
              </a:rPr>
              <a:t>Интеллектуальные робототехнические системы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89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4323424" y="1988597"/>
            <a:ext cx="7868575" cy="484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b="1" dirty="0" smtClean="0"/>
              <a:t>2014</a:t>
            </a:r>
            <a:r>
              <a:rPr lang="ru-RU" sz="2400" dirty="0" smtClean="0"/>
              <a:t> – научно-исследователький институт зарегистрирован в Донецкой Народной Республике как Государственное учреждение «Институт проблем искусственного интеллекта» под управлением Министерства образования и науки ДНР. </a:t>
            </a:r>
          </a:p>
          <a:p>
            <a:pPr algn="l"/>
            <a:r>
              <a:rPr lang="ru-RU" sz="2400" dirty="0" smtClean="0"/>
              <a:t>Численность института - 24 чел.</a:t>
            </a:r>
            <a:endParaRPr lang="ru-RU"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2014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8056015" y="1147032"/>
            <a:ext cx="39340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новая жизнь</a:t>
            </a:r>
            <a:endParaRPr lang="ru-RU" sz="4000" dirty="0">
              <a:latin typeface="Angst Thi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32" y="1775534"/>
            <a:ext cx="3580978" cy="441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1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2817977" y="2361454"/>
            <a:ext cx="9374023" cy="4372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b="1" dirty="0" smtClean="0"/>
              <a:t>2015</a:t>
            </a:r>
            <a:r>
              <a:rPr lang="ru-RU" sz="2400" dirty="0" smtClean="0"/>
              <a:t> – создание международного рецензируемого научно-теоретического журнала </a:t>
            </a:r>
            <a:r>
              <a:rPr lang="ru-RU" sz="2400" dirty="0"/>
              <a:t>«Проблемы искусственного интеллекта» («</a:t>
            </a:r>
            <a:r>
              <a:rPr lang="en-US" sz="2400" dirty="0"/>
              <a:t>Problems of Artificial Intelligence»),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ISSN 2413-7383</a:t>
            </a:r>
            <a:r>
              <a:rPr lang="ru-RU" sz="2400" dirty="0" smtClean="0"/>
              <a:t>.</a:t>
            </a:r>
          </a:p>
          <a:p>
            <a:pPr algn="l" fontAlgn="t"/>
            <a:r>
              <a:rPr lang="ru-RU" sz="2400" dirty="0" smtClean="0"/>
              <a:t>Индексируется </a:t>
            </a:r>
            <a:r>
              <a:rPr lang="ru-RU" sz="2400" dirty="0"/>
              <a:t>в РИНЦ, РЖ ВИНИТИ РАН, Index Copernicus, CyberLeninka и Math-Net.Ru. </a:t>
            </a:r>
            <a:endParaRPr lang="ru-RU" sz="2400" dirty="0" smtClean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847860" y="206945"/>
            <a:ext cx="4214909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2015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4827"/>
            <a:ext cx="2817977" cy="39860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Google Shape;226;p25"/>
          <p:cNvSpPr txBox="1">
            <a:spLocks/>
          </p:cNvSpPr>
          <p:nvPr/>
        </p:nvSpPr>
        <p:spPr>
          <a:xfrm>
            <a:off x="175846" y="1305711"/>
            <a:ext cx="11849101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Научный журнал</a:t>
            </a:r>
            <a:r>
              <a:rPr lang="ru-RU" dirty="0" smtClean="0">
                <a:solidFill>
                  <a:schemeClr val="tx1"/>
                </a:solidFill>
                <a:latin typeface="Angst Normal" pitchFamily="2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Angst Normal" pitchFamily="2" charset="0"/>
              </a:rPr>
            </a:br>
            <a:r>
              <a:rPr lang="ru-RU" dirty="0" smtClean="0">
                <a:latin typeface="Angst Normal" pitchFamily="2" charset="0"/>
              </a:rPr>
              <a:t>«Проблемы Искусственного интеллекта»</a:t>
            </a:r>
            <a:endParaRPr lang="ru-RU" dirty="0">
              <a:solidFill>
                <a:schemeClr val="tx1"/>
              </a:solidFill>
              <a:latin typeface="Angst Norm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3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3435974" y="1988597"/>
            <a:ext cx="8756026" cy="484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b="1" dirty="0" smtClean="0"/>
              <a:t>2016</a:t>
            </a:r>
            <a:r>
              <a:rPr lang="ru-RU" sz="2400" dirty="0" smtClean="0"/>
              <a:t> - получено разрешение Министерства образования и науки Донецкой Народной Республики на </a:t>
            </a:r>
            <a:r>
              <a:rPr lang="ru-RU" sz="2400" dirty="0"/>
              <a:t>осуществление образовательной </a:t>
            </a:r>
            <a:r>
              <a:rPr lang="ru-RU" sz="2400" dirty="0" smtClean="0"/>
              <a:t>деятельности по </a:t>
            </a:r>
            <a:r>
              <a:rPr lang="ru-RU" sz="2400" dirty="0"/>
              <a:t>программам </a:t>
            </a:r>
            <a:r>
              <a:rPr lang="ru-RU" sz="2400" dirty="0" smtClean="0"/>
              <a:t>подготовки кадров высшей квалификации </a:t>
            </a:r>
            <a:br>
              <a:rPr lang="ru-RU" sz="2400" dirty="0" smtClean="0"/>
            </a:br>
            <a:r>
              <a:rPr lang="ru-RU" sz="2400" dirty="0" smtClean="0"/>
              <a:t>по </a:t>
            </a:r>
            <a:r>
              <a:rPr lang="ru-RU" sz="2400" dirty="0"/>
              <a:t>специальности 05.13.17. </a:t>
            </a:r>
            <a:r>
              <a:rPr lang="ru-RU" sz="2400" dirty="0" smtClean="0"/>
              <a:t>Теоретические </a:t>
            </a:r>
            <a:r>
              <a:rPr lang="ru-RU" sz="2400" dirty="0"/>
              <a:t>основы информатики и </a:t>
            </a:r>
            <a:r>
              <a:rPr lang="ru-RU" sz="2400" dirty="0" smtClean="0"/>
              <a:t>кибернетики</a:t>
            </a:r>
            <a:endParaRPr lang="ru-RU"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2016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8205095" y="1147032"/>
            <a:ext cx="3785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Аспирантура</a:t>
            </a:r>
            <a:endParaRPr lang="ru-RU" sz="4000" dirty="0">
              <a:latin typeface="Angst Thin" pitchFamily="2" charset="0"/>
            </a:endParaRPr>
          </a:p>
        </p:txBody>
      </p:sp>
      <p:pic>
        <p:nvPicPr>
          <p:cNvPr id="7172" name="Picture 4" descr="C:\Users\User\Documents\Scan\Scan_20261008_1422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86756"/>
            <a:ext cx="3435972" cy="485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26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3321825" y="1988597"/>
            <a:ext cx="8870175" cy="484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b="1" dirty="0" smtClean="0"/>
              <a:t>2017</a:t>
            </a:r>
            <a:r>
              <a:rPr lang="ru-RU" sz="2400" dirty="0" smtClean="0"/>
              <a:t> - журнал </a:t>
            </a:r>
            <a:r>
              <a:rPr lang="ru-RU" sz="2400" dirty="0"/>
              <a:t>«Проблемы искусственного интеллекта» </a:t>
            </a:r>
            <a:r>
              <a:rPr lang="ru-RU" sz="2400" dirty="0" smtClean="0"/>
              <a:t>получил свидетельство о регистрации средства массовой информации Министерства информации ДНР, а также внесен в </a:t>
            </a:r>
            <a:r>
              <a:rPr lang="ru-RU" sz="2400" b="1" dirty="0" smtClean="0"/>
              <a:t>перечень ВАК ДНР </a:t>
            </a:r>
            <a:r>
              <a:rPr lang="ru-RU" sz="2400" dirty="0"/>
              <a:t>для публикации основных результатов исследований </a:t>
            </a:r>
            <a:r>
              <a:rPr lang="ru-RU" sz="2400" dirty="0" smtClean="0"/>
              <a:t>по </a:t>
            </a:r>
            <a:r>
              <a:rPr lang="ru-RU" sz="2400" dirty="0"/>
              <a:t>физико-математическим и техническим </a:t>
            </a:r>
            <a:r>
              <a:rPr lang="ru-RU" sz="2400" dirty="0" smtClean="0"/>
              <a:t>наукам</a:t>
            </a:r>
            <a:r>
              <a:rPr lang="ru-RU" sz="2400" dirty="0"/>
              <a:t>.</a:t>
            </a:r>
            <a:endParaRPr lang="ru-RU" sz="2400" dirty="0" smtClean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2017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975592" y="1147032"/>
            <a:ext cx="50145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>
                <a:latin typeface="Angst Thin" pitchFamily="2" charset="0"/>
              </a:rPr>
              <a:t>перечень ВАК ДНР</a:t>
            </a:r>
          </a:p>
        </p:txBody>
      </p:sp>
      <p:pic>
        <p:nvPicPr>
          <p:cNvPr id="11266" name="Picture 2" descr="E:\!-ИПИИ-35\Патенты дипломы\Scan_20261008_14302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5534"/>
            <a:ext cx="3321825" cy="469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36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5157926" y="1988597"/>
            <a:ext cx="7034072" cy="484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b="1" dirty="0"/>
              <a:t>2019</a:t>
            </a:r>
            <a:r>
              <a:rPr lang="ru-RU" sz="2400" dirty="0"/>
              <a:t> – Государственное учреждение </a:t>
            </a:r>
            <a:r>
              <a:rPr lang="ru-RU" sz="2400" dirty="0" smtClean="0"/>
              <a:t>«</a:t>
            </a:r>
            <a:r>
              <a:rPr lang="ru-RU" sz="2400" dirty="0"/>
              <a:t>Институт проблем искусственного интеллекта» переходит под </a:t>
            </a:r>
            <a:r>
              <a:rPr lang="ru-RU" sz="2400" dirty="0" smtClean="0"/>
              <a:t>управление Государственного комитета по науке и технологиям Донецкой Народной Республики.</a:t>
            </a:r>
            <a:endParaRPr lang="ru-RU"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2019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E:\ГКНТ\Эмблема ГКНТ\Новая папка\gknt-герб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00" y="1970843"/>
            <a:ext cx="4155867" cy="355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6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2956008" y="1988597"/>
            <a:ext cx="9235991" cy="484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dirty="0"/>
              <a:t>Делегация научных сотрудников и аспирантов Государственного учреждения «Институт проблем искусственного интеллекта» </a:t>
            </a:r>
            <a:r>
              <a:rPr lang="ru-RU" sz="2400" dirty="0" smtClean="0"/>
              <a:t>приняла </a:t>
            </a:r>
            <a:r>
              <a:rPr lang="ru-RU" sz="2400" dirty="0"/>
              <a:t>участия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b="1" dirty="0"/>
              <a:t>12-й Мультиконференции по проблемам управления (МКПУ-2019) (23 - 28 сентября 2019 год, г. Геленджик, </a:t>
            </a:r>
            <a:r>
              <a:rPr lang="ru-RU" sz="2400" b="1" dirty="0" smtClean="0"/>
              <a:t>пос. </a:t>
            </a:r>
            <a:r>
              <a:rPr lang="ru-RU" sz="2400" b="1" dirty="0"/>
              <a:t>Дивноморское, РФ</a:t>
            </a:r>
            <a:r>
              <a:rPr lang="ru-RU" sz="2400" b="1" dirty="0" smtClean="0"/>
              <a:t>)</a:t>
            </a:r>
            <a:r>
              <a:rPr lang="ru-RU" sz="2400" dirty="0" smtClean="0"/>
              <a:t>.</a:t>
            </a:r>
          </a:p>
          <a:p>
            <a:pPr algn="l"/>
            <a:r>
              <a:rPr lang="ru-RU" sz="2400" dirty="0" smtClean="0"/>
              <a:t>Участники </a:t>
            </a:r>
            <a:r>
              <a:rPr lang="ru-RU" sz="2400" dirty="0"/>
              <a:t>ГУ ИПИИ представили для обсуждения на мультиконференции МКПУ-2019 свои научные доклады как новые результаты своей научной деятельности. </a:t>
            </a:r>
            <a:endParaRPr lang="ru-RU" sz="2400" dirty="0" smtClean="0"/>
          </a:p>
          <a:p>
            <a:pPr algn="l"/>
            <a:r>
              <a:rPr lang="ru-RU" sz="2400" dirty="0" smtClean="0"/>
              <a:t>Доклад </a:t>
            </a:r>
            <a:r>
              <a:rPr lang="ru-RU" sz="2400" dirty="0"/>
              <a:t>аспиранта ГУ ИПИИ Ярослава Пикалёва был отмечен Грамотой как лучший доклад молодого ученого.</a:t>
            </a:r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2019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915185" y="1049374"/>
            <a:ext cx="907492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dirty="0" smtClean="0">
                <a:latin typeface="Angst Thin" pitchFamily="2" charset="0"/>
              </a:rPr>
              <a:t>Мультиконференция </a:t>
            </a:r>
          </a:p>
          <a:p>
            <a:pPr algn="r"/>
            <a:r>
              <a:rPr lang="ru-RU" sz="3200" dirty="0" smtClean="0">
                <a:latin typeface="Angst Thin" pitchFamily="2" charset="0"/>
              </a:rPr>
              <a:t>по </a:t>
            </a:r>
            <a:r>
              <a:rPr lang="ru-RU" sz="3200" dirty="0">
                <a:latin typeface="Angst Thin" pitchFamily="2" charset="0"/>
              </a:rPr>
              <a:t>проблемам управления (МКПУ-2019) </a:t>
            </a:r>
          </a:p>
        </p:txBody>
      </p:sp>
      <p:pic>
        <p:nvPicPr>
          <p:cNvPr id="6146" name="Picture 2" descr="Грамота Я.С. Пикалёв за лучший доклад молодого ученого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9" r="31849"/>
          <a:stretch/>
        </p:blipFill>
        <p:spPr bwMode="auto">
          <a:xfrm>
            <a:off x="0" y="2290438"/>
            <a:ext cx="2956008" cy="413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53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37823" y="2123745"/>
            <a:ext cx="12055718" cy="2119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400" dirty="0"/>
              <a:t>Молодые исследователи </a:t>
            </a:r>
            <a:r>
              <a:rPr lang="ru-RU" sz="2400" dirty="0" smtClean="0"/>
              <a:t>ИПИИ регулярно участвуют в летней школе </a:t>
            </a:r>
            <a:r>
              <a:rPr lang="ru-RU" sz="2400" dirty="0"/>
              <a:t>по искусственному </a:t>
            </a:r>
            <a:r>
              <a:rPr lang="ru-RU" sz="2400" dirty="0" smtClean="0"/>
              <a:t>интеллекту, </a:t>
            </a:r>
            <a:r>
              <a:rPr lang="ru-RU" sz="2400" dirty="0"/>
              <a:t>организованной Российской ассоциацией искусственного </a:t>
            </a:r>
            <a:r>
              <a:rPr lang="ru-RU" sz="2400" dirty="0" smtClean="0"/>
              <a:t>интеллекта (2019, 2021, 2026). </a:t>
            </a:r>
          </a:p>
          <a:p>
            <a:pPr algn="l" fontAlgn="t"/>
            <a:r>
              <a:rPr lang="ru-RU" sz="2400" dirty="0" smtClean="0"/>
              <a:t>В </a:t>
            </a:r>
            <a:r>
              <a:rPr lang="ru-RU" sz="2400" dirty="0"/>
              <a:t>программе </a:t>
            </a:r>
            <a:r>
              <a:rPr lang="ru-RU" sz="2400" dirty="0" smtClean="0"/>
              <a:t>- </a:t>
            </a:r>
            <a:r>
              <a:rPr lang="ru-RU" sz="2400" dirty="0"/>
              <a:t>лекции, командные проекты и тематические походы от организаторов. Цель участия — развитие профессиональных навыков и обмен опытом с коллегами из других вузов и компаний.</a:t>
            </a:r>
            <a:endParaRPr lang="ru-RU" sz="2400" b="1" dirty="0" smtClean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688062" y="206945"/>
            <a:ext cx="437470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2019-2026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78111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1" name="Google Shape;226;p25"/>
          <p:cNvSpPr txBox="1">
            <a:spLocks/>
          </p:cNvSpPr>
          <p:nvPr/>
        </p:nvSpPr>
        <p:spPr>
          <a:xfrm>
            <a:off x="-77587" y="1016407"/>
            <a:ext cx="12024946" cy="9051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летняя школа </a:t>
            </a:r>
            <a:r>
              <a:rPr lang="ru-RU" dirty="0">
                <a:solidFill>
                  <a:schemeClr val="tx1"/>
                </a:solidFill>
                <a:latin typeface="Angst Thin" pitchFamily="2" charset="0"/>
              </a:rPr>
              <a:t>по </a:t>
            </a: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ИИ от РАИИ</a:t>
            </a:r>
            <a:endParaRPr lang="ru-RU" dirty="0">
              <a:solidFill>
                <a:schemeClr val="tx1"/>
              </a:solidFill>
              <a:latin typeface="Angst Normal" pitchFamily="2" charset="0"/>
            </a:endParaRPr>
          </a:p>
        </p:txBody>
      </p:sp>
      <p:pic>
        <p:nvPicPr>
          <p:cNvPr id="2052" name="Picture 4" descr="E:\!-ИПИИ-35\Летняя_Школа_по ИИ-2019\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9" t="15728" r="13785" b="22395"/>
          <a:stretch/>
        </p:blipFill>
        <p:spPr bwMode="auto">
          <a:xfrm>
            <a:off x="1" y="4739450"/>
            <a:ext cx="3116062" cy="212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 descr="летняя школ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12" t="30064" r="43016" b="43"/>
          <a:stretch/>
        </p:blipFill>
        <p:spPr bwMode="auto">
          <a:xfrm>
            <a:off x="9839453" y="4736235"/>
            <a:ext cx="2352547" cy="212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:\САЙТ\ДЛЯ САЙТА\ЛШ РАИИ\11_11_20210718_11102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1" t="18801" r="24213" b="44228"/>
          <a:stretch/>
        </p:blipFill>
        <p:spPr bwMode="auto">
          <a:xfrm>
            <a:off x="6066096" y="4736234"/>
            <a:ext cx="3680500" cy="212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E:\САЙТ\ДЛЯ САЙТА\ЛШ РАИИ\12_13_20210718_11132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37" y="4736235"/>
            <a:ext cx="2748559" cy="212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87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2020-2026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Google Shape;226;p25"/>
          <p:cNvSpPr txBox="1">
            <a:spLocks/>
          </p:cNvSpPr>
          <p:nvPr/>
        </p:nvSpPr>
        <p:spPr>
          <a:xfrm>
            <a:off x="37823" y="904245"/>
            <a:ext cx="12024946" cy="181035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sz="3200" dirty="0">
                <a:solidFill>
                  <a:schemeClr val="tx1"/>
                </a:solidFill>
                <a:latin typeface="Angst Thin" pitchFamily="2" charset="0"/>
              </a:rPr>
              <a:t>Донецкий международный научный </a:t>
            </a:r>
            <a:r>
              <a:rPr lang="ru-RU" sz="3200" dirty="0" smtClean="0">
                <a:solidFill>
                  <a:schemeClr val="tx1"/>
                </a:solidFill>
                <a:latin typeface="Angst Thin" pitchFamily="2" charset="0"/>
              </a:rPr>
              <a:t>круглый </a:t>
            </a:r>
            <a:r>
              <a:rPr lang="ru-RU" sz="3200" dirty="0">
                <a:solidFill>
                  <a:schemeClr val="tx1"/>
                </a:solidFill>
                <a:latin typeface="Angst Thin" pitchFamily="2" charset="0"/>
              </a:rPr>
              <a:t>стол </a:t>
            </a:r>
            <a:r>
              <a:rPr lang="ru-RU" sz="3200" dirty="0">
                <a:solidFill>
                  <a:schemeClr val="tx1"/>
                </a:solidFill>
                <a:latin typeface="Angst Normal" pitchFamily="2" charset="0"/>
              </a:rPr>
              <a:t>«Искусственный </a:t>
            </a:r>
            <a:r>
              <a:rPr lang="ru-RU" sz="3200" dirty="0" smtClean="0">
                <a:solidFill>
                  <a:schemeClr val="tx1"/>
                </a:solidFill>
                <a:latin typeface="Angst Normal" pitchFamily="2" charset="0"/>
              </a:rPr>
              <a:t>интеллект.</a:t>
            </a:r>
            <a:r>
              <a:rPr lang="ru-RU" sz="3200" dirty="0">
                <a:solidFill>
                  <a:schemeClr val="tx1"/>
                </a:solidFill>
                <a:latin typeface="Angst Normal" pitchFamily="2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Angst Normal" pitchFamily="2" charset="0"/>
              </a:rPr>
              <a:t>Теоретические </a:t>
            </a:r>
            <a:r>
              <a:rPr lang="ru-RU" sz="3200" dirty="0">
                <a:solidFill>
                  <a:schemeClr val="tx1"/>
                </a:solidFill>
                <a:latin typeface="Angst Normal" pitchFamily="2" charset="0"/>
              </a:rPr>
              <a:t>аспекты, </a:t>
            </a:r>
            <a:r>
              <a:rPr lang="ru-RU" sz="3200" dirty="0" smtClean="0">
                <a:solidFill>
                  <a:schemeClr val="tx1"/>
                </a:solidFill>
                <a:latin typeface="Angst Normal" pitchFamily="2" charset="0"/>
              </a:rPr>
              <a:t>практическое применение»</a:t>
            </a:r>
            <a:endParaRPr lang="ru-RU" sz="3200" dirty="0">
              <a:solidFill>
                <a:schemeClr val="tx1"/>
              </a:solidFill>
              <a:latin typeface="Angst Normal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75846" y="2534082"/>
            <a:ext cx="11753753" cy="2281638"/>
            <a:chOff x="175846" y="2764902"/>
            <a:chExt cx="11753753" cy="2281638"/>
          </a:xfrm>
        </p:grpSpPr>
        <p:pic>
          <p:nvPicPr>
            <p:cNvPr id="32" name="Рисунок 4" descr="Изображение выглядит как текст, графический дизайн, мультфильм, плакат&#10;&#10;Содержимое, созданное искусственным интеллектом, может быть неверным.">
              <a:extLst>
                <a:ext uri="{FF2B5EF4-FFF2-40B4-BE49-F238E27FC236}">
                  <a16:creationId xmlns="" xmlns:a16="http://schemas.microsoft.com/office/drawing/2014/main" id="{C6785FD4-0C6C-4058-C20C-2922B8B2C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5627" y="2783212"/>
              <a:ext cx="1600757" cy="22633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3" name="Рисунок 7" descr="Изображение выглядит как текст, игрушка, плакат&#10;&#10;Содержимое, созданное искусственным интеллектом, может быть неверным.">
              <a:extLst>
                <a:ext uri="{FF2B5EF4-FFF2-40B4-BE49-F238E27FC236}">
                  <a16:creationId xmlns="" xmlns:a16="http://schemas.microsoft.com/office/drawing/2014/main" id="{55AFD6BB-7639-C412-45D5-7C8EF622C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9444" y="2783212"/>
              <a:ext cx="1599845" cy="22633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4" name="Рисунок 13" descr="Изображение выглядит как текст, снимок экрана, Шрифт, дизайн&#10;&#10;Содержимое, созданное искусственным интеллектом, может быть неверным.">
              <a:extLst>
                <a:ext uri="{FF2B5EF4-FFF2-40B4-BE49-F238E27FC236}">
                  <a16:creationId xmlns="" xmlns:a16="http://schemas.microsoft.com/office/drawing/2014/main" id="{93F0084F-0E29-D531-252F-B9A33A070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17"/>
            <a:stretch>
              <a:fillRect/>
            </a:stretch>
          </p:blipFill>
          <p:spPr>
            <a:xfrm>
              <a:off x="5247357" y="2774198"/>
              <a:ext cx="1599845" cy="22633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5" name="Рисунок 17" descr="Изображение выглядит как текст, Человеческое лицо, плакат, снимок экрана&#10;&#10;Содержимое, созданное искусственным интеллектом, может быть неверным.">
              <a:extLst>
                <a:ext uri="{FF2B5EF4-FFF2-40B4-BE49-F238E27FC236}">
                  <a16:creationId xmlns="" xmlns:a16="http://schemas.microsoft.com/office/drawing/2014/main" id="{FCA69655-2ECA-FB4E-FBB2-147E6E3AB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0504" y="2764902"/>
              <a:ext cx="1595281" cy="2263328"/>
            </a:xfrm>
            <a:prstGeom prst="rect">
              <a:avLst/>
            </a:prstGeom>
          </p:spPr>
        </p:pic>
        <p:pic>
          <p:nvPicPr>
            <p:cNvPr id="36" name="Рисунок 19" descr="Изображение выглядит как текст, снимок экрана, графический дизайн, плакат&#10;&#10;Содержимое, созданное искусственным интеллектом, может быть неверным.">
              <a:extLst>
                <a:ext uri="{FF2B5EF4-FFF2-40B4-BE49-F238E27FC236}">
                  <a16:creationId xmlns="" xmlns:a16="http://schemas.microsoft.com/office/drawing/2014/main" id="{4534E9C9-45E1-55C0-3F7A-20CC60584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8175" y="2765186"/>
              <a:ext cx="1600757" cy="22633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7" name="Рисунок 21" descr="Изображение выглядит как текст, графический дизайн, снимок экрана, Графика&#10;&#10;Содержимое, созданное искусственным интеллектом, может быть неверным.">
              <a:extLst>
                <a:ext uri="{FF2B5EF4-FFF2-40B4-BE49-F238E27FC236}">
                  <a16:creationId xmlns="" xmlns:a16="http://schemas.microsoft.com/office/drawing/2014/main" id="{97E61F36-2148-D9BA-1770-874C0E469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2764903"/>
              <a:ext cx="1600757" cy="226332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8842" y="2764902"/>
              <a:ext cx="1600757" cy="22633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40" name="Google Shape;309;p32"/>
          <p:cNvSpPr txBox="1">
            <a:spLocks noGrp="1"/>
          </p:cNvSpPr>
          <p:nvPr>
            <p:ph type="body" idx="1"/>
          </p:nvPr>
        </p:nvSpPr>
        <p:spPr>
          <a:xfrm>
            <a:off x="0" y="4806706"/>
            <a:ext cx="12192000" cy="1682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 fontAlgn="t"/>
            <a:r>
              <a:rPr lang="ru-RU" sz="2200" b="1" dirty="0" smtClean="0"/>
              <a:t>2020-2026</a:t>
            </a:r>
            <a:r>
              <a:rPr lang="ru-RU" sz="2200" dirty="0" smtClean="0"/>
              <a:t> - в </a:t>
            </a:r>
            <a:r>
              <a:rPr lang="ru-RU" sz="2200" dirty="0"/>
              <a:t>рамках </a:t>
            </a:r>
            <a:r>
              <a:rPr lang="ru-RU" sz="2200" dirty="0" smtClean="0"/>
              <a:t>Международного </a:t>
            </a:r>
            <a:r>
              <a:rPr lang="ru-RU" sz="2200" dirty="0"/>
              <a:t>научного форума Донецкой Народной Республики «Инновационные перспективы Донбасса: инфраструктурное и социально-экономическое развитие» при поддержке Российской ассоциации искусственного интеллекта </a:t>
            </a:r>
            <a:r>
              <a:rPr lang="ru-RU" sz="2200" dirty="0" smtClean="0"/>
              <a:t>организован </a:t>
            </a:r>
            <a:r>
              <a:rPr lang="ru-RU" sz="2200" dirty="0"/>
              <a:t>Донецкий международный научный </a:t>
            </a:r>
            <a:r>
              <a:rPr lang="ru-RU" sz="2200" dirty="0" smtClean="0"/>
              <a:t>круглый стол </a:t>
            </a:r>
            <a:r>
              <a:rPr lang="ru-RU" sz="2200" b="1" dirty="0"/>
              <a:t>«Искусственный интеллект: теоретические </a:t>
            </a:r>
            <a:r>
              <a:rPr lang="ru-RU" sz="2200" b="1" dirty="0" smtClean="0"/>
              <a:t>аспекты, практическое применение»</a:t>
            </a:r>
          </a:p>
        </p:txBody>
      </p:sp>
    </p:spTree>
    <p:extLst>
      <p:ext uri="{BB962C8B-B14F-4D97-AF65-F5344CB8AC3E}">
        <p14:creationId xmlns:p14="http://schemas.microsoft.com/office/powerpoint/2010/main" val="265189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4483223" y="2227151"/>
            <a:ext cx="7708775" cy="4606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dirty="0"/>
              <a:t>Группа научных сотрудников ГУ «ИПИИ», при поддержке Государственного комитета по науке и технологиям (Донецк, ДНР) и Международного общественного фонда «Российского фонда мира» (Москва, РФ), успешно приняла участие во Всероссийской мультиконференции по проблемам управления (МКПУ-2021). </a:t>
            </a:r>
            <a:endParaRPr lang="ru-RU" dirty="0" smtClean="0"/>
          </a:p>
          <a:p>
            <a:pPr algn="l"/>
            <a:r>
              <a:rPr lang="ru-RU" dirty="0" smtClean="0"/>
              <a:t>Ученые </a:t>
            </a:r>
            <a:r>
              <a:rPr lang="ru-RU" dirty="0"/>
              <a:t>ГУ «ИПИИ» достойно представили свои доклады на секциях «Алгоритмы и системы управления роботов и мехатронных систем» </a:t>
            </a:r>
            <a:r>
              <a:rPr lang="ru-RU" dirty="0" smtClean="0"/>
              <a:t>и </a:t>
            </a:r>
            <a:r>
              <a:rPr lang="ru-RU" dirty="0"/>
              <a:t>«Методы управления и самоорганизации в распределенных </a:t>
            </a:r>
            <a:r>
              <a:rPr lang="ru-RU" dirty="0" smtClean="0"/>
              <a:t>системах».</a:t>
            </a:r>
          </a:p>
          <a:p>
            <a:pPr algn="l"/>
            <a:r>
              <a:rPr lang="ru-RU" dirty="0" smtClean="0"/>
              <a:t>Аспирант </a:t>
            </a:r>
            <a:r>
              <a:rPr lang="ru-RU" dirty="0"/>
              <a:t>ГУ «ИПИИ» удостоен похвальной грамоты за работу ученым секретарем и онлайн технобеспечение секции «Алгоритмы и системы управления роботов и мехатронных систем».</a:t>
            </a:r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2021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5846" y="1046293"/>
            <a:ext cx="118142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>
                <a:latin typeface="Angst Thin" pitchFamily="2" charset="0"/>
              </a:rPr>
              <a:t>Всероссийская мультиконференция </a:t>
            </a:r>
            <a:br>
              <a:rPr lang="ru-RU" sz="3200" dirty="0" smtClean="0">
                <a:latin typeface="Angst Thin" pitchFamily="2" charset="0"/>
              </a:rPr>
            </a:br>
            <a:r>
              <a:rPr lang="ru-RU" sz="3200" dirty="0" smtClean="0">
                <a:latin typeface="Angst Thin" pitchFamily="2" charset="0"/>
              </a:rPr>
              <a:t>по проблемам управления (МКПУ-2021)</a:t>
            </a:r>
            <a:endParaRPr lang="ru-RU" sz="3200" dirty="0">
              <a:latin typeface="Angst Thin" pitchFamily="2" charset="0"/>
            </a:endParaRPr>
          </a:p>
        </p:txBody>
      </p:sp>
      <p:pic>
        <p:nvPicPr>
          <p:cNvPr id="2050" name="Picture 2" descr="МКПУ-202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4" t="13789" b="7171"/>
          <a:stretch/>
        </p:blipFill>
        <p:spPr bwMode="auto">
          <a:xfrm>
            <a:off x="1" y="2227151"/>
            <a:ext cx="4584732" cy="273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МКПУ-202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6" t="15549" r="9592" b="20667"/>
          <a:stretch/>
        </p:blipFill>
        <p:spPr bwMode="auto">
          <a:xfrm>
            <a:off x="0" y="5034916"/>
            <a:ext cx="2246051" cy="182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6" name="Picture 8" descr="МКПУ-2021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5" r="7402"/>
          <a:stretch/>
        </p:blipFill>
        <p:spPr bwMode="auto">
          <a:xfrm>
            <a:off x="2333721" y="5034916"/>
            <a:ext cx="2251012" cy="182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3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2020-2021</a:t>
            </a:r>
          </a:p>
          <a:p>
            <a:pPr marL="0" indent="0">
              <a:spcBef>
                <a:spcPts val="0"/>
              </a:spcBef>
              <a:buSzPts val="4000"/>
            </a:pP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506" name="Picture 2" descr="Грамоты ГКН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621" y="3385435"/>
            <a:ext cx="6448148" cy="329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Грамота Дорохин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9" t="-198" r="32235" b="198"/>
          <a:stretch/>
        </p:blipFill>
        <p:spPr bwMode="auto">
          <a:xfrm>
            <a:off x="10202709" y="1727536"/>
            <a:ext cx="1743006" cy="251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30 лет со дня основания ГУ ИПИИ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70"/>
          <a:stretch/>
        </p:blipFill>
        <p:spPr bwMode="auto">
          <a:xfrm>
            <a:off x="1" y="4572000"/>
            <a:ext cx="5509746" cy="228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81760" y="1049374"/>
            <a:ext cx="94083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dirty="0" smtClean="0">
                <a:latin typeface="Angst Thin" pitchFamily="2" charset="0"/>
              </a:rPr>
              <a:t>Благодарности ГКНТ и МИНОБРНАУКИ ДНР</a:t>
            </a:r>
            <a:endParaRPr lang="ru-RU" sz="3200" dirty="0">
              <a:latin typeface="Angst Thin" pitchFamily="2" charset="0"/>
            </a:endParaRPr>
          </a:p>
        </p:txBody>
      </p:sp>
      <p:pic>
        <p:nvPicPr>
          <p:cNvPr id="15364" name="Picture 4" descr="Грамота ГКНТ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047" y="1671136"/>
            <a:ext cx="5136885" cy="262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1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6684885" y="1988597"/>
            <a:ext cx="5507113" cy="484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b="1" dirty="0" smtClean="0"/>
              <a:t>2023</a:t>
            </a:r>
            <a:r>
              <a:rPr lang="ru-RU" sz="2400" dirty="0" smtClean="0"/>
              <a:t> – институт получил новый статус - Федеральное </a:t>
            </a:r>
            <a:r>
              <a:rPr lang="ru-RU" sz="2400" dirty="0"/>
              <a:t>государственное бюджетное научное учреждение «Институт проблем искусственного интеллекта» </a:t>
            </a:r>
            <a:r>
              <a:rPr lang="ru-RU" sz="2400" dirty="0" smtClean="0"/>
              <a:t>под управлением Министерства </a:t>
            </a:r>
            <a:r>
              <a:rPr lang="ru-RU" sz="2400" dirty="0"/>
              <a:t>науки и высшего образования Российской Федерации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2023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773886" y="1147032"/>
            <a:ext cx="4216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Новый статус</a:t>
            </a:r>
            <a:endParaRPr lang="ru-RU" sz="4000" dirty="0">
              <a:latin typeface="Angst Thin" pitchFamily="2" charset="0"/>
            </a:endParaRPr>
          </a:p>
        </p:txBody>
      </p:sp>
      <p:pic>
        <p:nvPicPr>
          <p:cNvPr id="11" name="Picture 2" descr="22 августа - День флаг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4" r="5604"/>
          <a:stretch/>
        </p:blipFill>
        <p:spPr bwMode="auto">
          <a:xfrm>
            <a:off x="1" y="2325002"/>
            <a:ext cx="6856340" cy="393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6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4563122" y="1988597"/>
            <a:ext cx="7628878" cy="484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b="1" dirty="0" smtClean="0"/>
              <a:t>2016</a:t>
            </a:r>
            <a:r>
              <a:rPr lang="ru-RU" dirty="0" smtClean="0"/>
              <a:t> - </a:t>
            </a:r>
            <a:r>
              <a:rPr lang="ru-RU" dirty="0"/>
              <a:t>7 сотрудников ИПИИ стали членами Российской ассоциации искусственного интеллекта.</a:t>
            </a:r>
          </a:p>
          <a:p>
            <a:pPr algn="l"/>
            <a:r>
              <a:rPr lang="ru-RU" b="1" dirty="0" smtClean="0"/>
              <a:t>2023</a:t>
            </a:r>
            <a:r>
              <a:rPr lang="ru-RU" dirty="0" smtClean="0"/>
              <a:t> - создано Донецкое региональное отделение </a:t>
            </a:r>
            <a:r>
              <a:rPr lang="ru-RU" dirty="0"/>
              <a:t>Российской ассоциации искусственного </a:t>
            </a:r>
            <a:r>
              <a:rPr lang="ru-RU" dirty="0" smtClean="0"/>
              <a:t>интеллекта, в которое кроме представителей института вошли сотрудники </a:t>
            </a:r>
            <a:r>
              <a:rPr lang="ru-RU" dirty="0"/>
              <a:t>«</a:t>
            </a:r>
            <a:r>
              <a:rPr lang="ru-RU" dirty="0" smtClean="0"/>
              <a:t>Донецкого национального технического университета». </a:t>
            </a:r>
          </a:p>
          <a:p>
            <a:pPr algn="l"/>
            <a:r>
              <a:rPr lang="ru-RU" b="1" dirty="0" smtClean="0"/>
              <a:t>2025</a:t>
            </a:r>
            <a:r>
              <a:rPr lang="ru-RU" dirty="0" smtClean="0"/>
              <a:t> – в члены РАИИ приняли молодого ученого ИПИИ, заведующего молодежной лаборатории ЛИСАД.</a:t>
            </a:r>
            <a:endParaRPr lang="ru-RU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2023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333842" y="1147032"/>
            <a:ext cx="76562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Донецкое отделении РАИИ</a:t>
            </a:r>
            <a:endParaRPr lang="ru-RU" sz="4000" dirty="0">
              <a:latin typeface="Angst Thin" pitchFamily="2" charset="0"/>
            </a:endParaRPr>
          </a:p>
        </p:txBody>
      </p:sp>
      <p:pic>
        <p:nvPicPr>
          <p:cNvPr id="18436" name="Picture 4" descr="Первое заседание Донецкого регионального отделения Российской ассоциации искусственного интеллекта 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2"/>
          <a:stretch/>
        </p:blipFill>
        <p:spPr bwMode="auto">
          <a:xfrm>
            <a:off x="0" y="2156161"/>
            <a:ext cx="4429957" cy="412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74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3773010" y="1988597"/>
            <a:ext cx="8418990" cy="484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b="1" dirty="0" smtClean="0"/>
              <a:t>2023</a:t>
            </a:r>
            <a:r>
              <a:rPr lang="ru-RU" sz="2400" dirty="0" smtClean="0"/>
              <a:t> </a:t>
            </a:r>
            <a:r>
              <a:rPr lang="ru-RU" sz="2400" dirty="0"/>
              <a:t>– получена </a:t>
            </a:r>
            <a:r>
              <a:rPr lang="ru-RU" sz="2400" dirty="0" smtClean="0"/>
              <a:t>лицензия </a:t>
            </a:r>
            <a:r>
              <a:rPr lang="ru-RU" sz="2400" dirty="0"/>
              <a:t>на осуществление образовательной деятельности по программам высшего образования - программам подготовки </a:t>
            </a:r>
            <a:r>
              <a:rPr lang="ru-RU" sz="2400" dirty="0" smtClean="0"/>
              <a:t>научных и </a:t>
            </a:r>
            <a:r>
              <a:rPr lang="ru-RU" sz="2400" dirty="0"/>
              <a:t>научно-педагогических кадров </a:t>
            </a:r>
            <a:r>
              <a:rPr lang="ru-RU" sz="2400" dirty="0" smtClean="0"/>
              <a:t>по </a:t>
            </a:r>
            <a:r>
              <a:rPr lang="ru-RU" sz="2400" dirty="0"/>
              <a:t>группе научных </a:t>
            </a:r>
            <a:r>
              <a:rPr lang="ru-RU" sz="2400" dirty="0" smtClean="0"/>
              <a:t>специальностей 2.3</a:t>
            </a:r>
            <a:r>
              <a:rPr lang="ru-RU" sz="2400" dirty="0"/>
              <a:t>. Информационные технологии и телекоммуникации</a:t>
            </a:r>
            <a:r>
              <a:rPr lang="ru-RU" sz="2400" dirty="0" smtClean="0"/>
              <a:t>, научная </a:t>
            </a:r>
            <a:r>
              <a:rPr lang="ru-RU" sz="2400" dirty="0"/>
              <a:t>специальность 2.3.1. Системный анализ, управление и обработка информации, статистика </a:t>
            </a:r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2023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8205095" y="1147032"/>
            <a:ext cx="3785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аспирантура</a:t>
            </a:r>
            <a:endParaRPr lang="ru-RU" sz="4000" dirty="0">
              <a:latin typeface="Angst Thi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0" name="Picture 2" descr="http://guiaidn.ru/img/asp_2026-2027-600-28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4"/>
          <a:stretch/>
        </p:blipFill>
        <p:spPr bwMode="auto">
          <a:xfrm>
            <a:off x="0" y="2227153"/>
            <a:ext cx="3915051" cy="346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72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6184077" y="4489851"/>
            <a:ext cx="2339934" cy="2057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spcBef>
                <a:spcPts val="0"/>
              </a:spcBef>
            </a:pPr>
            <a:r>
              <a:rPr lang="ru-RU" sz="1600" dirty="0"/>
              <a:t>10 ноября </a:t>
            </a:r>
            <a:r>
              <a:rPr lang="ru-RU" sz="1600" dirty="0" smtClean="0"/>
              <a:t>2023</a:t>
            </a:r>
          </a:p>
          <a:p>
            <a:pPr marL="0" indent="0" algn="ctr">
              <a:spcBef>
                <a:spcPts val="0"/>
              </a:spcBef>
            </a:pPr>
            <a:r>
              <a:rPr lang="ru-RU" sz="1600" dirty="0" smtClean="0"/>
              <a:t>Всероссийская </a:t>
            </a:r>
            <a:r>
              <a:rPr lang="ru-RU" sz="1600" dirty="0"/>
              <a:t>научно-практическая конференция студентов и молодых ученых «Наука и современность»</a:t>
            </a:r>
            <a:endParaRPr lang="ru-RU" sz="1600" cap="all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2023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398236" y="1004984"/>
            <a:ext cx="6591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Научные мероприятия</a:t>
            </a:r>
            <a:endParaRPr lang="ru-RU" sz="4000" dirty="0">
              <a:latin typeface="Angst Thi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09;p32"/>
          <p:cNvSpPr txBox="1">
            <a:spLocks/>
          </p:cNvSpPr>
          <p:nvPr/>
        </p:nvSpPr>
        <p:spPr>
          <a:xfrm>
            <a:off x="3618686" y="4397672"/>
            <a:ext cx="2484888" cy="23343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600" dirty="0"/>
              <a:t>21-24 сентября 2023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Серия </a:t>
            </a:r>
            <a:r>
              <a:rPr lang="ru-RU" sz="1600" dirty="0"/>
              <a:t>научных мероприятий в рамках заседания координационного совета Южной ассоциации научных организаций под научно-методическим руководством РАН</a:t>
            </a:r>
            <a:endParaRPr lang="ru-RU" sz="1600" cap="all" dirty="0"/>
          </a:p>
        </p:txBody>
      </p:sp>
      <p:sp>
        <p:nvSpPr>
          <p:cNvPr id="23" name="Google Shape;309;p32"/>
          <p:cNvSpPr txBox="1">
            <a:spLocks/>
          </p:cNvSpPr>
          <p:nvPr/>
        </p:nvSpPr>
        <p:spPr>
          <a:xfrm>
            <a:off x="8650585" y="4448563"/>
            <a:ext cx="2339934" cy="19885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600" dirty="0"/>
              <a:t>14-15 ноября </a:t>
            </a:r>
            <a:r>
              <a:rPr lang="ru-RU" sz="1600" dirty="0" smtClean="0"/>
              <a:t>2023</a:t>
            </a:r>
          </a:p>
          <a:p>
            <a:pPr marL="0" indent="0" algn="ctr">
              <a:spcBef>
                <a:spcPts val="0"/>
              </a:spcBef>
            </a:pPr>
            <a:r>
              <a:rPr lang="ru-RU" sz="1600" dirty="0" smtClean="0"/>
              <a:t>III </a:t>
            </a:r>
            <a:r>
              <a:rPr lang="ru-RU" sz="1600" dirty="0"/>
              <a:t>семинар-совещание с образовательными и научными </a:t>
            </a:r>
            <a:r>
              <a:rPr lang="ru-RU" sz="1600" dirty="0" smtClean="0"/>
              <a:t>организациями ДНР, ЛНР, </a:t>
            </a:r>
            <a:r>
              <a:rPr lang="ru-RU" sz="1600" dirty="0"/>
              <a:t>Херсонской и Запорожской областей</a:t>
            </a:r>
            <a:endParaRPr lang="ru-RU" sz="1600" cap="all" dirty="0"/>
          </a:p>
        </p:txBody>
      </p:sp>
      <p:grpSp>
        <p:nvGrpSpPr>
          <p:cNvPr id="2" name="Group 1"/>
          <p:cNvGrpSpPr/>
          <p:nvPr/>
        </p:nvGrpSpPr>
        <p:grpSpPr>
          <a:xfrm>
            <a:off x="1150028" y="1862087"/>
            <a:ext cx="9840343" cy="2422324"/>
            <a:chOff x="157143" y="2002266"/>
            <a:chExt cx="9840343" cy="2422324"/>
          </a:xfrm>
        </p:grpSpPr>
        <p:pic>
          <p:nvPicPr>
            <p:cNvPr id="14338" name="Picture 2" descr=" Участие в III семинаре-совещании 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5573" y="2002266"/>
              <a:ext cx="2341913" cy="2341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0" name="Picture 4" descr="Грамота за активное участие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1191" y="2022868"/>
              <a:ext cx="2332476" cy="2332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2" name="Picture 6" descr="Диктант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9158" y="2054475"/>
              <a:ext cx="2370115" cy="2370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554" name="Picture 2" descr="http://guiaidn.ru/img/Rostov_1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43" y="2054475"/>
              <a:ext cx="2341913" cy="2341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Google Shape;309;p32"/>
          <p:cNvSpPr txBox="1">
            <a:spLocks/>
          </p:cNvSpPr>
          <p:nvPr/>
        </p:nvSpPr>
        <p:spPr>
          <a:xfrm>
            <a:off x="1265445" y="4469160"/>
            <a:ext cx="2212327" cy="23343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600" dirty="0"/>
              <a:t>16-17 марта 2023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Научный </a:t>
            </a:r>
            <a:r>
              <a:rPr lang="ru-RU" sz="1600" dirty="0"/>
              <a:t>семинар «Задачи развития науки Юга России. Проблемы реинтеграции».</a:t>
            </a:r>
            <a:endParaRPr lang="ru-RU" sz="1600" cap="all" dirty="0"/>
          </a:p>
        </p:txBody>
      </p:sp>
    </p:spTree>
    <p:extLst>
      <p:ext uri="{BB962C8B-B14F-4D97-AF65-F5344CB8AC3E}">
        <p14:creationId xmlns:p14="http://schemas.microsoft.com/office/powerpoint/2010/main" val="191069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2023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555838" y="1040496"/>
            <a:ext cx="104342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взаимодействие </a:t>
            </a:r>
            <a:r>
              <a:rPr lang="ru-RU" sz="4000" dirty="0">
                <a:latin typeface="Angst Thin" pitchFamily="2" charset="0"/>
              </a:rPr>
              <a:t>и сотрудничество</a:t>
            </a:r>
          </a:p>
        </p:txBody>
      </p: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09;p32"/>
          <p:cNvSpPr txBox="1">
            <a:spLocks/>
          </p:cNvSpPr>
          <p:nvPr/>
        </p:nvSpPr>
        <p:spPr>
          <a:xfrm>
            <a:off x="6170424" y="5060281"/>
            <a:ext cx="5632349" cy="22488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Национальный </a:t>
            </a:r>
            <a:r>
              <a:rPr lang="ru-RU" sz="1400" dirty="0"/>
              <a:t>исследовательский центр «Курчатовский институт» г. Москвы, </a:t>
            </a:r>
            <a:r>
              <a:rPr lang="ru-RU" sz="1400" dirty="0" smtClean="0"/>
              <a:t>а также Президент Ковальчук Михаил Валентиновиа </a:t>
            </a:r>
            <a:r>
              <a:rPr lang="ru-RU" sz="1400" dirty="0"/>
              <a:t>и </a:t>
            </a:r>
            <a:r>
              <a:rPr lang="ru-RU" sz="1400" dirty="0" smtClean="0"/>
              <a:t>Директор Камболовов Марат Аркадьевич лично,  организовали поездку </a:t>
            </a:r>
            <a:r>
              <a:rPr lang="ru-RU" sz="1400" dirty="0"/>
              <a:t>детей сотрудников ФГБНУ «ИПИИ» в Международный детский центр «Артек».</a:t>
            </a:r>
            <a:endParaRPr lang="ru-RU" sz="1400" cap="all" dirty="0"/>
          </a:p>
        </p:txBody>
      </p:sp>
      <p:sp>
        <p:nvSpPr>
          <p:cNvPr id="16" name="Google Shape;309;p32"/>
          <p:cNvSpPr txBox="1">
            <a:spLocks/>
          </p:cNvSpPr>
          <p:nvPr/>
        </p:nvSpPr>
        <p:spPr>
          <a:xfrm>
            <a:off x="545124" y="5060282"/>
            <a:ext cx="5402916" cy="20273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24 июня 2023 г. </a:t>
            </a:r>
            <a:r>
              <a:rPr lang="ru-RU" sz="1400" dirty="0" smtClean="0"/>
              <a:t>Андрей Леонидович </a:t>
            </a:r>
            <a:r>
              <a:rPr lang="ru-RU" sz="1400" dirty="0"/>
              <a:t>Ронжин - д.т.н., професор, директор Федерального государственного бюджетного учреждения науки «Санкт-Петербургский Федеральный исследовательский центр Российской академии наук» в рамках кураторской поддержки посетил с рабочим визитом ФГБНУ «Институт проблем искусственного интеллекта»</a:t>
            </a:r>
            <a:endParaRPr lang="ru-RU" sz="1400" cap="all" dirty="0"/>
          </a:p>
        </p:txBody>
      </p:sp>
      <p:pic>
        <p:nvPicPr>
          <p:cNvPr id="24580" name="Picture 4" descr="AI-20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424" y="2062959"/>
            <a:ext cx="5595938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СПб ФИЦ РА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1" y="2062959"/>
            <a:ext cx="5570521" cy="284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76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5983550" y="1988597"/>
            <a:ext cx="6208449" cy="484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b="1" dirty="0" smtClean="0"/>
              <a:t>2024</a:t>
            </a:r>
            <a:r>
              <a:rPr lang="ru-RU" sz="2400" dirty="0" smtClean="0"/>
              <a:t> – </a:t>
            </a:r>
            <a:r>
              <a:rPr lang="ru-RU" sz="2400" dirty="0"/>
              <a:t>в рамках нацпроекта «Наука и университеты</a:t>
            </a:r>
            <a:r>
              <a:rPr lang="ru-RU" sz="2400" dirty="0" smtClean="0"/>
              <a:t>» создано новое структурное подразделение лаборатория интеллектуальных систем и анализа данных (ЛИСАД</a:t>
            </a:r>
            <a:r>
              <a:rPr lang="ru-RU" sz="2400" dirty="0"/>
              <a:t>). Основные задачи </a:t>
            </a:r>
            <a:r>
              <a:rPr lang="ru-RU" sz="2400" dirty="0" smtClean="0"/>
              <a:t>лаборатории: разработка </a:t>
            </a:r>
            <a:r>
              <a:rPr lang="ru-RU" sz="2400" dirty="0"/>
              <a:t>систем ИИ, модернизация алгоритмов и ПО для обработки и распознавания визуальной информации, анализа семантических отношений и генерации графов </a:t>
            </a:r>
            <a:r>
              <a:rPr lang="ru-RU" sz="2400" dirty="0" smtClean="0"/>
              <a:t>сцен.</a:t>
            </a:r>
            <a:endParaRPr lang="ru-RU"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2024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301782" y="1147032"/>
            <a:ext cx="76883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Молодежная лаборатория</a:t>
            </a:r>
            <a:endParaRPr lang="ru-RU" sz="4000" dirty="0">
              <a:latin typeface="Angst Thin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" y="2370406"/>
            <a:ext cx="5983549" cy="3593147"/>
            <a:chOff x="1" y="2139518"/>
            <a:chExt cx="6479700" cy="3891087"/>
          </a:xfrm>
        </p:grpSpPr>
        <p:pic>
          <p:nvPicPr>
            <p:cNvPr id="5124" name="Picture 4" descr="E:\САЙТ\ДЛЯ САЙТА\12.04.2024 Молодежная лаборатория\2024_04_molodejnaya_laboratoriya_940_480_2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07" r="4558"/>
            <a:stretch/>
          </p:blipFill>
          <p:spPr bwMode="auto">
            <a:xfrm>
              <a:off x="1" y="2139519"/>
              <a:ext cx="6479700" cy="3891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7" descr="E:\САЙТ\ДЛЯ САЙТА\Наука и университеты\nauka_logo_goriz++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1091" y="2139518"/>
              <a:ext cx="967923" cy="837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2817977" y="2064172"/>
            <a:ext cx="9374023" cy="4669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 fontAlgn="t"/>
            <a:r>
              <a:rPr lang="ru-RU" sz="2000" b="1" dirty="0" smtClean="0"/>
              <a:t>2024</a:t>
            </a:r>
            <a:r>
              <a:rPr lang="ru-RU" sz="2000" dirty="0" smtClean="0"/>
              <a:t> - журнал «Проблемы искусственного интеллекта» включён </a:t>
            </a:r>
            <a:r>
              <a:rPr lang="ru-RU" sz="2000" dirty="0"/>
              <a:t>решением ВАК России </a:t>
            </a:r>
            <a:r>
              <a:rPr lang="ru-RU" sz="2000" dirty="0" smtClean="0"/>
              <a:t>в </a:t>
            </a:r>
            <a:r>
              <a:rPr lang="ru-RU" sz="2000" dirty="0"/>
              <a:t>Перечень рецензируемых изданий для публикаций результатов кандидатских и докторских </a:t>
            </a:r>
            <a:r>
              <a:rPr lang="ru-RU" sz="2000" dirty="0" smtClean="0"/>
              <a:t>диссертаций</a:t>
            </a:r>
            <a:r>
              <a:rPr lang="ru-RU" sz="2000" dirty="0"/>
              <a:t> по следующим научным специальностям и соответствующим им отраслям науки, по которым присуждаются ученые степени:</a:t>
            </a:r>
            <a:r>
              <a:rPr lang="ru-RU" dirty="0"/>
              <a:t/>
            </a:r>
            <a:br>
              <a:rPr lang="ru-RU" dirty="0"/>
            </a:br>
            <a:r>
              <a:rPr lang="ru-RU" sz="1400" dirty="0"/>
              <a:t>1.2.1. Искусственный интеллект и машинное обучение (технические науки);</a:t>
            </a:r>
            <a:br>
              <a:rPr lang="ru-RU" sz="1400" dirty="0"/>
            </a:br>
            <a:r>
              <a:rPr lang="ru-RU" sz="1400" dirty="0"/>
              <a:t>1.2.1. Искусственный интеллект и машинное обучение (физико-математические науки);</a:t>
            </a:r>
            <a:br>
              <a:rPr lang="ru-RU" sz="1400" dirty="0"/>
            </a:br>
            <a:r>
              <a:rPr lang="ru-RU" sz="1400" dirty="0"/>
              <a:t>1.2.2. Математическое моделирование, численные методы и комплексы программ (технические науки);</a:t>
            </a:r>
            <a:br>
              <a:rPr lang="ru-RU" sz="1400" dirty="0"/>
            </a:br>
            <a:r>
              <a:rPr lang="ru-RU" sz="1400" dirty="0"/>
              <a:t>1.2.3. Теоретическая информатика, кибернетика (технические науки);</a:t>
            </a:r>
            <a:br>
              <a:rPr lang="ru-RU" sz="1400" dirty="0"/>
            </a:br>
            <a:r>
              <a:rPr lang="ru-RU" sz="1400" dirty="0"/>
              <a:t>2.3.1. Системный анализ, управление и обработка информации, статистика (технические науки);</a:t>
            </a:r>
            <a:br>
              <a:rPr lang="ru-RU" sz="1400" dirty="0"/>
            </a:br>
            <a:r>
              <a:rPr lang="ru-RU" sz="1400" dirty="0"/>
              <a:t>2.3.3. Автоматизация и управление технологическими процессами и производствами (технические науки);</a:t>
            </a:r>
            <a:br>
              <a:rPr lang="ru-RU" sz="1400" dirty="0"/>
            </a:br>
            <a:r>
              <a:rPr lang="ru-RU" sz="1400" dirty="0"/>
              <a:t>2.3.5. Математическое и программное обеспечение вычислительных систем, комплексов и компьютерных сетей (технические науки);</a:t>
            </a:r>
            <a:br>
              <a:rPr lang="ru-RU" sz="1400" dirty="0"/>
            </a:br>
            <a:r>
              <a:rPr lang="ru-RU" sz="1400" dirty="0"/>
              <a:t>2.3.6. Методы и системы защиты информации, информационная безопасность (технические науки)</a:t>
            </a:r>
            <a:br>
              <a:rPr lang="ru-RU" sz="1400" dirty="0"/>
            </a:br>
            <a:r>
              <a:rPr lang="ru-RU" sz="1400" dirty="0"/>
              <a:t>2.3.8. Информатика и информационные процессы (технические науки);</a:t>
            </a:r>
            <a:br>
              <a:rPr lang="ru-RU" sz="1400" dirty="0"/>
            </a:br>
            <a:r>
              <a:rPr lang="ru-RU" sz="1400" dirty="0"/>
              <a:t>2.5.4. Роботы, мехатроника и робототехнические системы (технические науки).</a:t>
            </a:r>
            <a:endParaRPr lang="ru-RU" sz="1400" dirty="0" smtClean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847860" y="206945"/>
            <a:ext cx="4214909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2024</a:t>
            </a:r>
          </a:p>
          <a:p>
            <a:pPr marL="0" indent="0">
              <a:spcBef>
                <a:spcPts val="0"/>
              </a:spcBef>
              <a:buSzPts val="4000"/>
            </a:pP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Google Shape;226;p25"/>
          <p:cNvSpPr txBox="1">
            <a:spLocks/>
          </p:cNvSpPr>
          <p:nvPr/>
        </p:nvSpPr>
        <p:spPr>
          <a:xfrm>
            <a:off x="175846" y="1305711"/>
            <a:ext cx="11849101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Перечень ВАК РФ</a:t>
            </a:r>
            <a:endParaRPr lang="ru-RU" dirty="0">
              <a:solidFill>
                <a:schemeClr val="tx1"/>
              </a:solidFill>
              <a:latin typeface="Angst Normal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11822"/>
            <a:ext cx="2833725" cy="400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7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2024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398236" y="1138154"/>
            <a:ext cx="6591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Научные мероприятия</a:t>
            </a:r>
            <a:endParaRPr lang="ru-RU" sz="4000" dirty="0">
              <a:latin typeface="Angst Thi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09;p32"/>
          <p:cNvSpPr txBox="1">
            <a:spLocks/>
          </p:cNvSpPr>
          <p:nvPr/>
        </p:nvSpPr>
        <p:spPr>
          <a:xfrm>
            <a:off x="6285117" y="4096397"/>
            <a:ext cx="1912915" cy="21191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11-15 сентября </a:t>
            </a:r>
            <a:r>
              <a:rPr lang="ru-RU" sz="1400" dirty="0" smtClean="0"/>
              <a:t>2024</a:t>
            </a:r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Всероссийская молодежная школа-семинар </a:t>
            </a:r>
            <a:r>
              <a:rPr lang="ru-RU" sz="1400" dirty="0"/>
              <a:t>по проблемам информационной безопасности ПЕРСПЕКТИВА-2024</a:t>
            </a:r>
            <a:endParaRPr lang="ru-RU" sz="1400" cap="all" dirty="0"/>
          </a:p>
        </p:txBody>
      </p:sp>
      <p:sp>
        <p:nvSpPr>
          <p:cNvPr id="18" name="Google Shape;309;p32"/>
          <p:cNvSpPr txBox="1">
            <a:spLocks/>
          </p:cNvSpPr>
          <p:nvPr/>
        </p:nvSpPr>
        <p:spPr>
          <a:xfrm>
            <a:off x="4376008" y="4090677"/>
            <a:ext cx="1909109" cy="21191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26-30 июня </a:t>
            </a:r>
            <a:r>
              <a:rPr lang="ru-RU" sz="1400" dirty="0" smtClean="0"/>
              <a:t>2024</a:t>
            </a:r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X </a:t>
            </a:r>
            <a:r>
              <a:rPr lang="ru-RU" sz="1400" dirty="0"/>
              <a:t>Международная конференция по когнитивной наук, </a:t>
            </a:r>
            <a:endParaRPr lang="ru-RU" sz="1400" dirty="0" smtClean="0"/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г</a:t>
            </a:r>
            <a:r>
              <a:rPr lang="ru-RU" sz="1400" dirty="0"/>
              <a:t>. Пятигорск</a:t>
            </a:r>
            <a:endParaRPr lang="ru-RU" sz="1400" cap="all" dirty="0"/>
          </a:p>
        </p:txBody>
      </p:sp>
      <p:sp>
        <p:nvSpPr>
          <p:cNvPr id="21" name="Google Shape;309;p32"/>
          <p:cNvSpPr txBox="1">
            <a:spLocks/>
          </p:cNvSpPr>
          <p:nvPr/>
        </p:nvSpPr>
        <p:spPr>
          <a:xfrm>
            <a:off x="2421685" y="4110836"/>
            <a:ext cx="1869138" cy="9518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25 апреля </a:t>
            </a:r>
            <a:r>
              <a:rPr lang="ru-RU" sz="1400" dirty="0" smtClean="0"/>
              <a:t>2024</a:t>
            </a:r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Международная научно-практическая конференция </a:t>
            </a:r>
            <a:r>
              <a:rPr lang="ru-RU" sz="1400" dirty="0"/>
              <a:t>«Цифровые трансформации в образовании», </a:t>
            </a:r>
            <a:endParaRPr lang="ru-RU" sz="1400" dirty="0" smtClean="0"/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г</a:t>
            </a:r>
            <a:r>
              <a:rPr lang="ru-RU" sz="1400" dirty="0"/>
              <a:t>. Новосибирск</a:t>
            </a:r>
            <a:endParaRPr lang="ru-RU" sz="1400" cap="all" dirty="0"/>
          </a:p>
        </p:txBody>
      </p:sp>
      <p:sp>
        <p:nvSpPr>
          <p:cNvPr id="23" name="Google Shape;309;p32"/>
          <p:cNvSpPr txBox="1">
            <a:spLocks/>
          </p:cNvSpPr>
          <p:nvPr/>
        </p:nvSpPr>
        <p:spPr>
          <a:xfrm>
            <a:off x="8301381" y="4059866"/>
            <a:ext cx="1716892" cy="23860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25-29 ноября 2024 </a:t>
            </a:r>
            <a:r>
              <a:rPr lang="ru-RU" sz="1400" dirty="0" smtClean="0"/>
              <a:t>II </a:t>
            </a:r>
            <a:r>
              <a:rPr lang="ru-RU" sz="1400" dirty="0"/>
              <a:t>Всероссийская школа Национального центра физики и математики </a:t>
            </a:r>
            <a:r>
              <a:rPr lang="ru-RU" sz="1400" dirty="0" smtClean="0"/>
              <a:t>по </a:t>
            </a:r>
            <a:r>
              <a:rPr lang="ru-RU" sz="1400" dirty="0"/>
              <a:t>искусственному интеллекту и большим данным</a:t>
            </a:r>
            <a:endParaRPr lang="ru-RU" sz="1400" cap="all" dirty="0"/>
          </a:p>
        </p:txBody>
      </p:sp>
      <p:sp>
        <p:nvSpPr>
          <p:cNvPr id="32" name="Google Shape;309;p32"/>
          <p:cNvSpPr txBox="1">
            <a:spLocks/>
          </p:cNvSpPr>
          <p:nvPr/>
        </p:nvSpPr>
        <p:spPr>
          <a:xfrm>
            <a:off x="358685" y="4012012"/>
            <a:ext cx="1934661" cy="9518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/>
            <a:r>
              <a:rPr lang="ru-RU" sz="1400" dirty="0"/>
              <a:t>22-23 марта 2024 </a:t>
            </a:r>
            <a:r>
              <a:rPr lang="ru-RU" sz="1400" dirty="0" smtClean="0"/>
              <a:t>Круглый стол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"Подготовка кадров будущего: актуальные вопросы, меры поддержки и перспективы развития"</a:t>
            </a:r>
          </a:p>
        </p:txBody>
      </p:sp>
      <p:pic>
        <p:nvPicPr>
          <p:cNvPr id="13314" name="Picture 2" descr="Участие во II Всероссийской школе-семинаре по искусственному интеллекту и большим данны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032" y="2073484"/>
            <a:ext cx="1825579" cy="182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Google Shape;309;p32"/>
          <p:cNvSpPr txBox="1">
            <a:spLocks/>
          </p:cNvSpPr>
          <p:nvPr/>
        </p:nvSpPr>
        <p:spPr>
          <a:xfrm>
            <a:off x="10195627" y="4054726"/>
            <a:ext cx="1716892" cy="23860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27-29 ноября </a:t>
            </a:r>
            <a:r>
              <a:rPr lang="ru-RU" sz="1400" dirty="0" smtClean="0"/>
              <a:t>2024</a:t>
            </a:r>
          </a:p>
          <a:p>
            <a:pPr marL="0" indent="0" algn="ctr">
              <a:spcBef>
                <a:spcPts val="0"/>
              </a:spcBef>
            </a:pPr>
            <a:r>
              <a:rPr lang="ru-RU" sz="1400" dirty="0"/>
              <a:t>IV </a:t>
            </a:r>
            <a:r>
              <a:rPr lang="ru-RU" sz="1400" dirty="0" smtClean="0"/>
              <a:t>Конгресс </a:t>
            </a:r>
            <a:r>
              <a:rPr lang="ru-RU" sz="1400" dirty="0"/>
              <a:t>молодых ученых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Сириусе</a:t>
            </a:r>
            <a:endParaRPr lang="ru-RU" sz="1400" cap="all" dirty="0"/>
          </a:p>
        </p:txBody>
      </p:sp>
      <p:pic>
        <p:nvPicPr>
          <p:cNvPr id="13316" name="Picture 4" descr="Участие во II Всероссийской школе-семинаре по искусственному интеллекту и большим данным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280" y="2065297"/>
            <a:ext cx="1833766" cy="183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Перспектива-20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117" y="2068497"/>
            <a:ext cx="1830566" cy="183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X Международная конференция по когнитивной наук, г. Пятигорск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008" y="2065297"/>
            <a:ext cx="1837746" cy="183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Подготовка кадров будущего: актуальные вопросы, меры поддержки и перспективы развития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00" y="2061317"/>
            <a:ext cx="1837746" cy="183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 descr="Цифровые трансформации в образовании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685" y="2061317"/>
            <a:ext cx="1837746" cy="183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99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2024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98232" y="1178492"/>
            <a:ext cx="112918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dirty="0">
                <a:latin typeface="Angst Thin" pitchFamily="2" charset="0"/>
              </a:rPr>
              <a:t>Свидетельства о </a:t>
            </a:r>
            <a:r>
              <a:rPr lang="ru-RU" sz="3200" dirty="0" smtClean="0">
                <a:latin typeface="Angst Thin" pitchFamily="2" charset="0"/>
              </a:rPr>
              <a:t>государственной </a:t>
            </a:r>
            <a:r>
              <a:rPr lang="ru-RU" sz="3200" dirty="0">
                <a:latin typeface="Angst Thin" pitchFamily="2" charset="0"/>
              </a:rPr>
              <a:t>регистрации </a:t>
            </a:r>
            <a:endParaRPr lang="ru-RU" sz="3200" dirty="0" smtClean="0">
              <a:latin typeface="Angst Thin" pitchFamily="2" charset="0"/>
            </a:endParaRPr>
          </a:p>
          <a:p>
            <a:pPr algn="r"/>
            <a:r>
              <a:rPr lang="ru-RU" sz="3200" dirty="0" smtClean="0">
                <a:latin typeface="Angst Thin" pitchFamily="2" charset="0"/>
              </a:rPr>
              <a:t>программы </a:t>
            </a:r>
            <a:r>
              <a:rPr lang="ru-RU" sz="3200" dirty="0">
                <a:latin typeface="Angst Thin" pitchFamily="2" charset="0"/>
              </a:rPr>
              <a:t>для ЭВМ</a:t>
            </a:r>
          </a:p>
        </p:txBody>
      </p: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Свидетельство 202469238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14"/>
          <a:stretch/>
        </p:blipFill>
        <p:spPr bwMode="auto">
          <a:xfrm>
            <a:off x="638176" y="2608698"/>
            <a:ext cx="2606794" cy="345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видетельство 202469237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08"/>
          <a:stretch/>
        </p:blipFill>
        <p:spPr bwMode="auto">
          <a:xfrm>
            <a:off x="3425906" y="2622096"/>
            <a:ext cx="2576819" cy="344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Свидетельство 202561121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99"/>
          <a:stretch/>
        </p:blipFill>
        <p:spPr bwMode="auto">
          <a:xfrm>
            <a:off x="6187758" y="2608697"/>
            <a:ext cx="2601032" cy="345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971066" y="2608698"/>
            <a:ext cx="2576819" cy="3445329"/>
            <a:chOff x="8971066" y="2608698"/>
            <a:chExt cx="2576819" cy="3445329"/>
          </a:xfrm>
        </p:grpSpPr>
        <p:pic>
          <p:nvPicPr>
            <p:cNvPr id="18" name="Picture 4" descr="Свидетельство 202469237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808"/>
            <a:stretch/>
          </p:blipFill>
          <p:spPr bwMode="auto">
            <a:xfrm>
              <a:off x="8971066" y="2608698"/>
              <a:ext cx="2576819" cy="3445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46" t="8248" r="31750" b="1456"/>
            <a:stretch/>
          </p:blipFill>
          <p:spPr bwMode="auto">
            <a:xfrm>
              <a:off x="9102188" y="2726047"/>
              <a:ext cx="2314574" cy="3237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973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2;p26"/>
          <p:cNvSpPr txBox="1">
            <a:spLocks/>
          </p:cNvSpPr>
          <p:nvPr/>
        </p:nvSpPr>
        <p:spPr>
          <a:xfrm>
            <a:off x="7847860" y="206945"/>
            <a:ext cx="4214909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2025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11" name="Google Shape;226;p25"/>
          <p:cNvSpPr txBox="1">
            <a:spLocks/>
          </p:cNvSpPr>
          <p:nvPr/>
        </p:nvSpPr>
        <p:spPr>
          <a:xfrm>
            <a:off x="175846" y="1305711"/>
            <a:ext cx="11849101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kern="1200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Clr>
                <a:schemeClr val="lt1"/>
              </a:buClr>
              <a:buSzPts val="3600"/>
            </a:pPr>
            <a:r>
              <a:rPr lang="ru-RU" dirty="0" smtClean="0">
                <a:solidFill>
                  <a:schemeClr val="tx1"/>
                </a:solidFill>
                <a:latin typeface="Angst Thin" pitchFamily="2" charset="0"/>
              </a:rPr>
              <a:t>Белый список</a:t>
            </a:r>
            <a:endParaRPr lang="ru-RU" dirty="0">
              <a:solidFill>
                <a:schemeClr val="tx1"/>
              </a:solidFill>
              <a:latin typeface="Angst Normal" pitchFamily="2" charset="0"/>
            </a:endParaRPr>
          </a:p>
        </p:txBody>
      </p:sp>
      <p:pic>
        <p:nvPicPr>
          <p:cNvPr id="10246" name="Picture 6" descr="Белый списо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025" y="2064172"/>
            <a:ext cx="8487051" cy="433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14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8243133" y="4104832"/>
            <a:ext cx="1716892" cy="1763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spcBef>
                <a:spcPts val="0"/>
              </a:spcBef>
            </a:pPr>
            <a:r>
              <a:rPr lang="ru-RU" sz="1400" dirty="0"/>
              <a:t>6-10 октября </a:t>
            </a:r>
            <a:r>
              <a:rPr lang="ru-RU" sz="1400" dirty="0" smtClean="0"/>
              <a:t>2025</a:t>
            </a:r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XII </a:t>
            </a:r>
            <a:r>
              <a:rPr lang="ru-RU" sz="1400" dirty="0" smtClean="0"/>
              <a:t>Национальная конференция </a:t>
            </a:r>
            <a:r>
              <a:rPr lang="ru-RU" sz="1400" dirty="0"/>
              <a:t>по искусственному интеллекту с международным участием</a:t>
            </a:r>
            <a:endParaRPr lang="ru-RU" sz="1400" cap="all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2025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398236" y="1138154"/>
            <a:ext cx="6591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Научные мероприятия</a:t>
            </a:r>
            <a:endParaRPr lang="ru-RU" sz="4000" dirty="0">
              <a:latin typeface="Angst Thi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09;p32"/>
          <p:cNvSpPr txBox="1">
            <a:spLocks/>
          </p:cNvSpPr>
          <p:nvPr/>
        </p:nvSpPr>
        <p:spPr>
          <a:xfrm>
            <a:off x="6406322" y="4096397"/>
            <a:ext cx="1791710" cy="21191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1-3 октября </a:t>
            </a:r>
            <a:r>
              <a:rPr lang="ru-RU" sz="1400" dirty="0" smtClean="0"/>
              <a:t>2025</a:t>
            </a:r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II </a:t>
            </a:r>
            <a:r>
              <a:rPr lang="ru-RU" sz="1400" dirty="0" smtClean="0"/>
              <a:t>Международная конференция «</a:t>
            </a:r>
            <a:r>
              <a:rPr lang="ru-RU" sz="1400" dirty="0"/>
              <a:t>Азовский форум развития: экономика Новороссии</a:t>
            </a:r>
            <a:endParaRPr lang="ru-RU" sz="1400" cap="all" dirty="0"/>
          </a:p>
        </p:txBody>
      </p:sp>
      <p:sp>
        <p:nvSpPr>
          <p:cNvPr id="18" name="Google Shape;309;p32"/>
          <p:cNvSpPr txBox="1">
            <a:spLocks/>
          </p:cNvSpPr>
          <p:nvPr/>
        </p:nvSpPr>
        <p:spPr>
          <a:xfrm>
            <a:off x="4376008" y="4090677"/>
            <a:ext cx="1909109" cy="21191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15-20 сентября </a:t>
            </a:r>
            <a:r>
              <a:rPr lang="ru-RU" sz="1400" dirty="0" smtClean="0"/>
              <a:t>2025</a:t>
            </a:r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XVIII Всероссийская мультиконференция </a:t>
            </a:r>
            <a:r>
              <a:rPr lang="ru-RU" sz="1400" dirty="0"/>
              <a:t>по проблемам управления </a:t>
            </a:r>
            <a:endParaRPr lang="ru-RU" sz="1400" dirty="0" smtClean="0"/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(МКПУ-2025)</a:t>
            </a:r>
            <a:endParaRPr lang="ru-RU" sz="1400" cap="all" dirty="0"/>
          </a:p>
        </p:txBody>
      </p:sp>
      <p:sp>
        <p:nvSpPr>
          <p:cNvPr id="21" name="Google Shape;309;p32"/>
          <p:cNvSpPr txBox="1">
            <a:spLocks/>
          </p:cNvSpPr>
          <p:nvPr/>
        </p:nvSpPr>
        <p:spPr>
          <a:xfrm>
            <a:off x="2421685" y="4110836"/>
            <a:ext cx="1869138" cy="9518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18-22 автуста </a:t>
            </a:r>
            <a:r>
              <a:rPr lang="ru-RU" sz="1400" dirty="0" smtClean="0"/>
              <a:t>2025</a:t>
            </a:r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III Всероссийская школа Национального </a:t>
            </a:r>
            <a:r>
              <a:rPr lang="ru-RU" sz="1400" dirty="0"/>
              <a:t>центра физики и </a:t>
            </a:r>
            <a:r>
              <a:rPr lang="ru-RU" sz="1400" dirty="0" smtClean="0"/>
              <a:t>математики </a:t>
            </a:r>
            <a:r>
              <a:rPr lang="ru-RU" sz="1400" dirty="0"/>
              <a:t>«Центр исследования архитектур </a:t>
            </a:r>
            <a:r>
              <a:rPr lang="ru-RU" sz="1400" dirty="0" smtClean="0"/>
              <a:t>суперкомпьютеров»</a:t>
            </a:r>
            <a:endParaRPr lang="ru-RU" sz="1400" cap="all" dirty="0"/>
          </a:p>
        </p:txBody>
      </p:sp>
      <p:sp>
        <p:nvSpPr>
          <p:cNvPr id="23" name="Google Shape;309;p32"/>
          <p:cNvSpPr txBox="1">
            <a:spLocks/>
          </p:cNvSpPr>
          <p:nvPr/>
        </p:nvSpPr>
        <p:spPr>
          <a:xfrm>
            <a:off x="10184159" y="4068054"/>
            <a:ext cx="1716892" cy="23860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17-21 ноября </a:t>
            </a:r>
            <a:r>
              <a:rPr lang="ru-RU" sz="1400" dirty="0" smtClean="0"/>
              <a:t>2025</a:t>
            </a:r>
          </a:p>
          <a:p>
            <a:pPr marL="0" indent="0" algn="ctr">
              <a:spcBef>
                <a:spcPts val="0"/>
              </a:spcBef>
            </a:pPr>
            <a:r>
              <a:rPr lang="ru-RU" sz="1400" dirty="0" smtClean="0"/>
              <a:t>III </a:t>
            </a:r>
            <a:r>
              <a:rPr lang="ru-RU" sz="1400" dirty="0"/>
              <a:t>Всероссийская школа Национального центра физики и математики </a:t>
            </a:r>
            <a:r>
              <a:rPr lang="ru-RU" sz="1400" dirty="0" smtClean="0"/>
              <a:t>по </a:t>
            </a:r>
            <a:r>
              <a:rPr lang="ru-RU" sz="1400" dirty="0"/>
              <a:t>искусственному интеллекту и большим данным</a:t>
            </a:r>
            <a:endParaRPr lang="ru-RU" sz="1400" cap="all" dirty="0"/>
          </a:p>
        </p:txBody>
      </p:sp>
      <p:pic>
        <p:nvPicPr>
          <p:cNvPr id="20" name="Picture 2" descr="Сар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377" y="2080776"/>
            <a:ext cx="1822674" cy="182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МФ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112" y="2081176"/>
            <a:ext cx="1826075" cy="182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Азовский форум развити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478" y="2081672"/>
            <a:ext cx="1830297" cy="183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MKP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008" y="2065297"/>
            <a:ext cx="1841954" cy="1841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Саров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685" y="2068497"/>
            <a:ext cx="1869138" cy="186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XXVI Харитоновские тематические научные чтения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09" y="2081672"/>
            <a:ext cx="1869137" cy="186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Google Shape;309;p32"/>
          <p:cNvSpPr txBox="1">
            <a:spLocks/>
          </p:cNvSpPr>
          <p:nvPr/>
        </p:nvSpPr>
        <p:spPr>
          <a:xfrm>
            <a:off x="358685" y="4083036"/>
            <a:ext cx="1934661" cy="9518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400" dirty="0"/>
              <a:t>14-18 </a:t>
            </a:r>
            <a:r>
              <a:rPr lang="ru-RU" sz="1400" dirty="0" smtClean="0"/>
              <a:t>апреля 2025</a:t>
            </a:r>
          </a:p>
          <a:p>
            <a:pPr marL="0" indent="0" algn="ctr">
              <a:spcBef>
                <a:spcPts val="0"/>
              </a:spcBef>
            </a:pPr>
            <a:r>
              <a:rPr lang="ru-RU" sz="1400" dirty="0"/>
              <a:t>XXVI Харитоновские тематические научные чтения «Искусственный интеллект и большие данные в технических промышленных, природных и социальных системах»</a:t>
            </a:r>
            <a:endParaRPr lang="ru-RU" sz="1400" cap="all" dirty="0"/>
          </a:p>
        </p:txBody>
      </p:sp>
    </p:spTree>
    <p:extLst>
      <p:ext uri="{BB962C8B-B14F-4D97-AF65-F5344CB8AC3E}">
        <p14:creationId xmlns:p14="http://schemas.microsoft.com/office/powerpoint/2010/main" val="69941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5531568" y="2290439"/>
            <a:ext cx="6660432" cy="4543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/>
            <a:r>
              <a:rPr lang="ru-RU" sz="2400" dirty="0"/>
              <a:t>26–28 ноября 2025 г. представители ФГБНУ «ИПИИ» приняли участие в V Конгрессе молодых ученых, который проходил на территории инновационного центра «Сириус» в городе Сочи. Конгресс молодых ученых — уникальная площадка для обмена опытом и научного диалога между представителями различных научных школ и направлений, ключевое событие Десятилетия науки и технологий</a:t>
            </a:r>
            <a:r>
              <a:rPr lang="ru-RU" sz="2400" dirty="0" smtClean="0"/>
              <a:t>, объявленного Указом Президента Российской Федерации. </a:t>
            </a:r>
            <a:endParaRPr lang="ru-RU" sz="2400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2025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977975" y="1147032"/>
            <a:ext cx="80121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Конгресс молодых ученых</a:t>
            </a:r>
            <a:endParaRPr lang="ru-RU" sz="4000" dirty="0">
              <a:latin typeface="Angst Thin" pitchFamily="2" charset="0"/>
            </a:endParaRPr>
          </a:p>
        </p:txBody>
      </p:sp>
      <p:pic>
        <p:nvPicPr>
          <p:cNvPr id="3074" name="Picture 2" descr="E:\САЙТ\ДЛЯ САЙТА\Сириус 2025\19a1ef20-abe1-4d7b-b2d9-9f15a32f135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" t="18720" b="13203"/>
          <a:stretch/>
        </p:blipFill>
        <p:spPr bwMode="auto">
          <a:xfrm>
            <a:off x="0" y="3009530"/>
            <a:ext cx="5562088" cy="292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6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2025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98232" y="1178492"/>
            <a:ext cx="112918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dirty="0">
                <a:latin typeface="Angst Thin" pitchFamily="2" charset="0"/>
              </a:rPr>
              <a:t>Свидетельства о </a:t>
            </a:r>
            <a:r>
              <a:rPr lang="ru-RU" sz="3200" dirty="0" smtClean="0">
                <a:latin typeface="Angst Thin" pitchFamily="2" charset="0"/>
              </a:rPr>
              <a:t>государственной </a:t>
            </a:r>
            <a:r>
              <a:rPr lang="ru-RU" sz="3200" dirty="0">
                <a:latin typeface="Angst Thin" pitchFamily="2" charset="0"/>
              </a:rPr>
              <a:t>регистрации </a:t>
            </a:r>
            <a:endParaRPr lang="ru-RU" sz="3200" dirty="0" smtClean="0">
              <a:latin typeface="Angst Thin" pitchFamily="2" charset="0"/>
            </a:endParaRPr>
          </a:p>
          <a:p>
            <a:pPr algn="r"/>
            <a:r>
              <a:rPr lang="ru-RU" sz="3200" dirty="0" smtClean="0">
                <a:latin typeface="Angst Thin" pitchFamily="2" charset="0"/>
              </a:rPr>
              <a:t>программы </a:t>
            </a:r>
            <a:r>
              <a:rPr lang="ru-RU" sz="3200" dirty="0">
                <a:latin typeface="Angst Thin" pitchFamily="2" charset="0"/>
              </a:rPr>
              <a:t>для ЭВМ</a:t>
            </a:r>
          </a:p>
        </p:txBody>
      </p: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2034779" y="2165730"/>
            <a:ext cx="8578189" cy="4595020"/>
            <a:chOff x="1003961" y="2453480"/>
            <a:chExt cx="8282915" cy="4218724"/>
          </a:xfrm>
        </p:grpSpPr>
        <p:pic>
          <p:nvPicPr>
            <p:cNvPr id="2050" name="Picture 2" descr="202569710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32"/>
            <a:stretch/>
          </p:blipFill>
          <p:spPr bwMode="auto">
            <a:xfrm>
              <a:off x="1003961" y="2479454"/>
              <a:ext cx="1529689" cy="2030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2025697100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72"/>
            <a:stretch/>
          </p:blipFill>
          <p:spPr bwMode="auto">
            <a:xfrm>
              <a:off x="2679700" y="2453480"/>
              <a:ext cx="1577975" cy="2075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СпросиИИ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514"/>
            <a:stretch/>
          </p:blipFill>
          <p:spPr bwMode="auto">
            <a:xfrm>
              <a:off x="4375150" y="2479454"/>
              <a:ext cx="1549400" cy="2055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2025696995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26"/>
            <a:stretch/>
          </p:blipFill>
          <p:spPr bwMode="auto">
            <a:xfrm>
              <a:off x="6038851" y="2484486"/>
              <a:ext cx="1555442" cy="2037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2025696740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151"/>
            <a:stretch/>
          </p:blipFill>
          <p:spPr bwMode="auto">
            <a:xfrm>
              <a:off x="7735770" y="2496965"/>
              <a:ext cx="1551106" cy="2038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2025696746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021"/>
            <a:stretch/>
          </p:blipFill>
          <p:spPr bwMode="auto">
            <a:xfrm>
              <a:off x="7735770" y="4577555"/>
              <a:ext cx="1527174" cy="2053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 descr="2025696751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275"/>
            <a:stretch/>
          </p:blipFill>
          <p:spPr bwMode="auto">
            <a:xfrm>
              <a:off x="1003961" y="4577555"/>
              <a:ext cx="1519340" cy="2056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 descr="2025696735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856"/>
            <a:stretch/>
          </p:blipFill>
          <p:spPr bwMode="auto">
            <a:xfrm>
              <a:off x="2679699" y="4606130"/>
              <a:ext cx="1536221" cy="2056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 descr="Свидетельство 2025611191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463"/>
            <a:stretch/>
          </p:blipFill>
          <p:spPr bwMode="auto">
            <a:xfrm>
              <a:off x="4369945" y="4615655"/>
              <a:ext cx="1511759" cy="2056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8" name="Picture 20" descr="Свидетельство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127"/>
            <a:stretch/>
          </p:blipFill>
          <p:spPr bwMode="auto">
            <a:xfrm>
              <a:off x="6038851" y="4621334"/>
              <a:ext cx="1498291" cy="2020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078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2"/>
          <p:cNvSpPr txBox="1">
            <a:spLocks noGrp="1"/>
          </p:cNvSpPr>
          <p:nvPr>
            <p:ph type="body" idx="1"/>
          </p:nvPr>
        </p:nvSpPr>
        <p:spPr>
          <a:xfrm>
            <a:off x="7088283" y="3986064"/>
            <a:ext cx="2037210" cy="1970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 algn="ctr">
              <a:spcBef>
                <a:spcPts val="0"/>
              </a:spcBef>
            </a:pPr>
            <a:r>
              <a:rPr lang="ru-RU" sz="1600" dirty="0" smtClean="0"/>
              <a:t>25-30 </a:t>
            </a:r>
            <a:r>
              <a:rPr lang="ru-RU" sz="1600" dirty="0"/>
              <a:t>мая 2026 </a:t>
            </a:r>
            <a:endParaRPr lang="ru-RU" sz="1600" dirty="0" smtClean="0"/>
          </a:p>
          <a:p>
            <a:pPr marL="0" indent="0" algn="ctr">
              <a:spcBef>
                <a:spcPts val="0"/>
              </a:spcBef>
            </a:pPr>
            <a:r>
              <a:rPr lang="ru-RU" sz="1600" dirty="0" smtClean="0"/>
              <a:t>VIII Всероссийская Поспеловская конференция </a:t>
            </a:r>
            <a:r>
              <a:rPr lang="ru-RU" sz="1600" dirty="0"/>
              <a:t>«Гибридные и синергетические интеллектуальные системы» (ГИСИС’2026</a:t>
            </a:r>
            <a:r>
              <a:rPr lang="ru-RU" sz="1600" dirty="0" smtClean="0"/>
              <a:t>)</a:t>
            </a:r>
            <a:endParaRPr lang="ru-RU" sz="1600" cap="all" dirty="0"/>
          </a:p>
        </p:txBody>
      </p:sp>
      <p:sp>
        <p:nvSpPr>
          <p:cNvPr id="6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2026</a:t>
            </a:r>
            <a:endParaRPr lang="ru-RU" sz="6000" dirty="0">
              <a:latin typeface="Angst Bold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8" name="Rectangle 7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398236" y="1004984"/>
            <a:ext cx="65918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 smtClean="0">
                <a:latin typeface="Angst Thin" pitchFamily="2" charset="0"/>
              </a:rPr>
              <a:t>Научные мероприятия</a:t>
            </a:r>
            <a:endParaRPr lang="ru-RU" sz="4000" dirty="0">
              <a:latin typeface="Angst Thi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5523893"/>
            <a:ext cx="272560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0" name="Picture 4" descr="ИММВ-20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296" y="1872734"/>
            <a:ext cx="2037210" cy="203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ГИСИС-20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282" y="1872734"/>
            <a:ext cx="2037210" cy="203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309;p32"/>
          <p:cNvSpPr txBox="1">
            <a:spLocks/>
          </p:cNvSpPr>
          <p:nvPr/>
        </p:nvSpPr>
        <p:spPr>
          <a:xfrm>
            <a:off x="4962295" y="4042276"/>
            <a:ext cx="2125987" cy="236862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600" dirty="0"/>
              <a:t>12-15 мая </a:t>
            </a:r>
            <a:r>
              <a:rPr lang="ru-RU" sz="1600" dirty="0" smtClean="0"/>
              <a:t>2026 </a:t>
            </a:r>
            <a:br>
              <a:rPr lang="ru-RU" sz="1600" dirty="0" smtClean="0"/>
            </a:br>
            <a:r>
              <a:rPr lang="ru-RU" sz="1600" dirty="0" smtClean="0"/>
              <a:t>XIII Международная научно-практическая конференция «Интегрированные модели и мягкие вычисления в искусственном интеллекте» (ИММВ-2026)</a:t>
            </a:r>
            <a:endParaRPr lang="ru-RU" sz="1600" cap="all" dirty="0"/>
          </a:p>
        </p:txBody>
      </p:sp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885" y="1866240"/>
            <a:ext cx="2037210" cy="2037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Google Shape;309;p32"/>
          <p:cNvSpPr txBox="1">
            <a:spLocks/>
          </p:cNvSpPr>
          <p:nvPr/>
        </p:nvSpPr>
        <p:spPr>
          <a:xfrm>
            <a:off x="2772685" y="4148114"/>
            <a:ext cx="2189610" cy="236862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600" dirty="0"/>
              <a:t>22–23 апреля </a:t>
            </a:r>
            <a:r>
              <a:rPr lang="ru-RU" sz="1600" dirty="0" smtClean="0"/>
              <a:t>2026</a:t>
            </a:r>
          </a:p>
          <a:p>
            <a:pPr marL="0" indent="0" algn="ctr">
              <a:spcBef>
                <a:spcPts val="0"/>
              </a:spcBef>
            </a:pPr>
            <a:r>
              <a:rPr lang="ru-RU" sz="1600" dirty="0" smtClean="0"/>
              <a:t>XVII </a:t>
            </a:r>
            <a:r>
              <a:rPr lang="ru-RU" sz="1600" dirty="0"/>
              <a:t>Всероссийская научно-техническая конференция с международным участием «Информатика, управляющие системы, математическое и компьютерное </a:t>
            </a:r>
            <a:r>
              <a:rPr lang="ru-RU" sz="1600" dirty="0" smtClean="0"/>
              <a:t>моделирование»</a:t>
            </a:r>
            <a:endParaRPr lang="ru-RU" sz="1600" cap="all" dirty="0"/>
          </a:p>
        </p:txBody>
      </p:sp>
      <p:pic>
        <p:nvPicPr>
          <p:cNvPr id="9227" name="Picture 11" descr="http://guiaidn.ru/img/2026_04_BPLA-940-480-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1" t="4412" r="15970"/>
          <a:stretch/>
        </p:blipFill>
        <p:spPr bwMode="auto">
          <a:xfrm>
            <a:off x="704473" y="1872734"/>
            <a:ext cx="2050200" cy="203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Google Shape;309;p32"/>
          <p:cNvSpPr txBox="1">
            <a:spLocks/>
          </p:cNvSpPr>
          <p:nvPr/>
        </p:nvSpPr>
        <p:spPr>
          <a:xfrm>
            <a:off x="683543" y="3998803"/>
            <a:ext cx="2037210" cy="10638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600" dirty="0"/>
              <a:t>8 </a:t>
            </a:r>
            <a:r>
              <a:rPr lang="ru-RU" sz="1600" dirty="0" smtClean="0"/>
              <a:t>апреля 2026</a:t>
            </a:r>
          </a:p>
          <a:p>
            <a:pPr marL="0" indent="0" algn="ctr">
              <a:spcBef>
                <a:spcPts val="0"/>
              </a:spcBef>
            </a:pPr>
            <a:r>
              <a:rPr lang="ru-RU" sz="1600" dirty="0" smtClean="0"/>
              <a:t>Форсайт-сессия </a:t>
            </a:r>
            <a:r>
              <a:rPr lang="ru-RU" sz="1600" dirty="0"/>
              <a:t>«Развитие беспилотных систем»</a:t>
            </a:r>
            <a:endParaRPr lang="ru-RU" sz="1600" cap="all" dirty="0"/>
          </a:p>
        </p:txBody>
      </p:sp>
      <p:pic>
        <p:nvPicPr>
          <p:cNvPr id="9229" name="Picture 13" descr="22 июня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362" y="1866240"/>
            <a:ext cx="2038933" cy="203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Google Shape;309;p32"/>
          <p:cNvSpPr txBox="1">
            <a:spLocks/>
          </p:cNvSpPr>
          <p:nvPr/>
        </p:nvSpPr>
        <p:spPr>
          <a:xfrm>
            <a:off x="9277893" y="3991406"/>
            <a:ext cx="2037210" cy="179683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</a:pPr>
            <a:r>
              <a:rPr lang="ru-RU" sz="1600" dirty="0"/>
              <a:t>16-19 июня </a:t>
            </a:r>
            <a:r>
              <a:rPr lang="ru-RU" sz="1600" dirty="0" smtClean="0"/>
              <a:t>2026</a:t>
            </a:r>
          </a:p>
          <a:p>
            <a:pPr marL="0" indent="0" algn="ctr">
              <a:spcBef>
                <a:spcPts val="0"/>
              </a:spcBef>
            </a:pPr>
            <a:r>
              <a:rPr lang="ru-RU" sz="1600" dirty="0" smtClean="0"/>
              <a:t>Всероссийский </a:t>
            </a:r>
            <a:r>
              <a:rPr lang="ru-RU" sz="1600" dirty="0"/>
              <a:t>научный конгресс «Азовский бассейн и Приазовье: стратегические проблемы, угрозы и риски» </a:t>
            </a:r>
            <a:endParaRPr lang="ru-RU" sz="1600" cap="all" dirty="0"/>
          </a:p>
        </p:txBody>
      </p:sp>
    </p:spTree>
    <p:extLst>
      <p:ext uri="{BB962C8B-B14F-4D97-AF65-F5344CB8AC3E}">
        <p14:creationId xmlns:p14="http://schemas.microsoft.com/office/powerpoint/2010/main" val="364697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3143251" y="1261331"/>
            <a:ext cx="8865857" cy="758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ru-RU" dirty="0" smtClean="0">
                <a:latin typeface="Angst Thin" pitchFamily="2" charset="0"/>
              </a:rPr>
              <a:t>Структура института сегодня</a:t>
            </a:r>
            <a:endParaRPr dirty="0">
              <a:latin typeface="Angst Thin" pitchFamily="2" charset="0"/>
            </a:endParaRPr>
          </a:p>
        </p:txBody>
      </p:sp>
      <p:sp>
        <p:nvSpPr>
          <p:cNvPr id="6" name="Google Shape;277;p28"/>
          <p:cNvSpPr txBox="1">
            <a:spLocks noGrp="1"/>
          </p:cNvSpPr>
          <p:nvPr>
            <p:ph type="body" idx="2"/>
          </p:nvPr>
        </p:nvSpPr>
        <p:spPr>
          <a:xfrm>
            <a:off x="903291" y="2460170"/>
            <a:ext cx="2696690" cy="115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ru-RU" dirty="0"/>
              <a:t>Отдел распознавания зрительных образов</a:t>
            </a:r>
            <a:endParaRPr dirty="0"/>
          </a:p>
        </p:txBody>
      </p:sp>
      <p:sp>
        <p:nvSpPr>
          <p:cNvPr id="7" name="Google Shape;278;p28"/>
          <p:cNvSpPr txBox="1">
            <a:spLocks/>
          </p:cNvSpPr>
          <p:nvPr/>
        </p:nvSpPr>
        <p:spPr>
          <a:xfrm>
            <a:off x="4108298" y="2455816"/>
            <a:ext cx="2696690" cy="1157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dirty="0" smtClean="0"/>
              <a:t>Отдел распознавания речевых образов</a:t>
            </a:r>
            <a:endParaRPr lang="ru-RU" sz="1800" dirty="0"/>
          </a:p>
        </p:txBody>
      </p:sp>
      <p:sp>
        <p:nvSpPr>
          <p:cNvPr id="8" name="Google Shape;279;p28"/>
          <p:cNvSpPr txBox="1">
            <a:spLocks/>
          </p:cNvSpPr>
          <p:nvPr/>
        </p:nvSpPr>
        <p:spPr>
          <a:xfrm>
            <a:off x="7309462" y="2358372"/>
            <a:ext cx="2696690" cy="115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dirty="0" smtClean="0"/>
              <a:t>Отдел интеллектуальных робототехнических систем</a:t>
            </a:r>
            <a:endParaRPr lang="ru-RU" sz="1800" dirty="0"/>
          </a:p>
        </p:txBody>
      </p:sp>
      <p:sp>
        <p:nvSpPr>
          <p:cNvPr id="9" name="Google Shape;280;p28"/>
          <p:cNvSpPr txBox="1">
            <a:spLocks/>
          </p:cNvSpPr>
          <p:nvPr/>
        </p:nvSpPr>
        <p:spPr>
          <a:xfrm>
            <a:off x="903291" y="3764703"/>
            <a:ext cx="2696690" cy="1184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dirty="0" smtClean="0"/>
              <a:t>Отдел компьютерных информационных технологий</a:t>
            </a:r>
            <a:endParaRPr lang="ru-RU" sz="1800" dirty="0"/>
          </a:p>
        </p:txBody>
      </p:sp>
      <p:sp>
        <p:nvSpPr>
          <p:cNvPr id="10" name="Google Shape;281;p28"/>
          <p:cNvSpPr txBox="1">
            <a:spLocks/>
          </p:cNvSpPr>
          <p:nvPr/>
        </p:nvSpPr>
        <p:spPr>
          <a:xfrm>
            <a:off x="4108298" y="3760349"/>
            <a:ext cx="2696690" cy="1189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dirty="0" smtClean="0"/>
              <a:t>Отдел теоретических </a:t>
            </a:r>
            <a:r>
              <a:rPr lang="ru-RU" sz="1800" spc="-50" dirty="0" smtClean="0"/>
              <a:t>исследований в области </a:t>
            </a:r>
            <a:r>
              <a:rPr lang="ru-RU" sz="1800" dirty="0" smtClean="0"/>
              <a:t>искусствен­ного интеллекта</a:t>
            </a:r>
            <a:endParaRPr lang="ru-RU" sz="1800" dirty="0"/>
          </a:p>
        </p:txBody>
      </p:sp>
      <p:sp>
        <p:nvSpPr>
          <p:cNvPr id="11" name="Google Shape;282;p28"/>
          <p:cNvSpPr txBox="1">
            <a:spLocks/>
          </p:cNvSpPr>
          <p:nvPr/>
        </p:nvSpPr>
        <p:spPr>
          <a:xfrm>
            <a:off x="7309462" y="3759617"/>
            <a:ext cx="2696690" cy="1189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dirty="0" smtClean="0"/>
              <a:t>Отдел системного анализа и интеллектуальных интерфейсов</a:t>
            </a:r>
            <a:endParaRPr lang="ru-RU" sz="1800" dirty="0"/>
          </a:p>
        </p:txBody>
      </p:sp>
      <p:sp>
        <p:nvSpPr>
          <p:cNvPr id="12" name="Google Shape;280;p28"/>
          <p:cNvSpPr txBox="1">
            <a:spLocks/>
          </p:cNvSpPr>
          <p:nvPr/>
        </p:nvSpPr>
        <p:spPr>
          <a:xfrm>
            <a:off x="967768" y="5244741"/>
            <a:ext cx="2696690" cy="1184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dirty="0" smtClean="0"/>
              <a:t>Редакционно-издательский сектор</a:t>
            </a:r>
            <a:endParaRPr lang="ru-RU" sz="1800" dirty="0"/>
          </a:p>
        </p:txBody>
      </p:sp>
      <p:sp>
        <p:nvSpPr>
          <p:cNvPr id="13" name="Google Shape;281;p28"/>
          <p:cNvSpPr txBox="1">
            <a:spLocks/>
          </p:cNvSpPr>
          <p:nvPr/>
        </p:nvSpPr>
        <p:spPr>
          <a:xfrm>
            <a:off x="4172775" y="5240387"/>
            <a:ext cx="2696690" cy="1189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dirty="0"/>
              <a:t>Лаборатория интеллектуальных систем и анализа данных</a:t>
            </a:r>
          </a:p>
        </p:txBody>
      </p:sp>
      <p:sp>
        <p:nvSpPr>
          <p:cNvPr id="14" name="Google Shape;282;p28"/>
          <p:cNvSpPr txBox="1">
            <a:spLocks/>
          </p:cNvSpPr>
          <p:nvPr/>
        </p:nvSpPr>
        <p:spPr>
          <a:xfrm>
            <a:off x="7373939" y="5239655"/>
            <a:ext cx="2696690" cy="1189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dirty="0" smtClean="0"/>
              <a:t>Аспирантура</a:t>
            </a:r>
            <a:endParaRPr lang="ru-RU" sz="1800" dirty="0"/>
          </a:p>
        </p:txBody>
      </p:sp>
      <p:sp>
        <p:nvSpPr>
          <p:cNvPr id="4" name="Rectangle 3"/>
          <p:cNvSpPr/>
          <p:nvPr/>
        </p:nvSpPr>
        <p:spPr>
          <a:xfrm>
            <a:off x="626570" y="2455084"/>
            <a:ext cx="276721" cy="10382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3831577" y="2455084"/>
            <a:ext cx="276721" cy="10382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16"/>
          <p:cNvSpPr/>
          <p:nvPr/>
        </p:nvSpPr>
        <p:spPr>
          <a:xfrm>
            <a:off x="7032741" y="2431134"/>
            <a:ext cx="276721" cy="10382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17"/>
          <p:cNvSpPr/>
          <p:nvPr/>
        </p:nvSpPr>
        <p:spPr>
          <a:xfrm>
            <a:off x="638295" y="3847200"/>
            <a:ext cx="276721" cy="10382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3843302" y="3847200"/>
            <a:ext cx="276721" cy="10382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ectangle 19"/>
          <p:cNvSpPr/>
          <p:nvPr/>
        </p:nvSpPr>
        <p:spPr>
          <a:xfrm>
            <a:off x="7044466" y="3823250"/>
            <a:ext cx="276721" cy="10382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640609" y="5295503"/>
            <a:ext cx="276721" cy="10382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21"/>
          <p:cNvSpPr/>
          <p:nvPr/>
        </p:nvSpPr>
        <p:spPr>
          <a:xfrm>
            <a:off x="3845616" y="5295503"/>
            <a:ext cx="276721" cy="10382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22"/>
          <p:cNvSpPr/>
          <p:nvPr/>
        </p:nvSpPr>
        <p:spPr>
          <a:xfrm>
            <a:off x="7046780" y="5271553"/>
            <a:ext cx="276721" cy="103826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Group 24"/>
          <p:cNvGrpSpPr/>
          <p:nvPr/>
        </p:nvGrpSpPr>
        <p:grpSpPr>
          <a:xfrm>
            <a:off x="1" y="107997"/>
            <a:ext cx="12748846" cy="1039035"/>
            <a:chOff x="1" y="107997"/>
            <a:chExt cx="12748846" cy="1039035"/>
          </a:xfrm>
        </p:grpSpPr>
        <p:sp>
          <p:nvSpPr>
            <p:cNvPr id="26" name="Rectangle 25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896819" y="131369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sp>
        <p:nvSpPr>
          <p:cNvPr id="29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2026</a:t>
            </a:r>
            <a:endParaRPr lang="ru-RU" sz="6000" dirty="0">
              <a:latin typeface="Angst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10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8793" y="120461"/>
            <a:ext cx="12748846" cy="1015663"/>
            <a:chOff x="1" y="104106"/>
            <a:chExt cx="12748846" cy="1015663"/>
          </a:xfrm>
        </p:grpSpPr>
        <p:sp>
          <p:nvSpPr>
            <p:cNvPr id="6" name="Rectangle 5"/>
            <p:cNvSpPr/>
            <p:nvPr/>
          </p:nvSpPr>
          <p:spPr>
            <a:xfrm>
              <a:off x="1" y="1000574"/>
              <a:ext cx="12748846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6" y="107997"/>
              <a:ext cx="738554" cy="85740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45174" y="104106"/>
              <a:ext cx="104628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0" dirty="0" smtClean="0">
                  <a:solidFill>
                    <a:srgbClr val="FF0000"/>
                  </a:solidFill>
                  <a:latin typeface="Angst Bold" pitchFamily="2" charset="0"/>
                </a:rPr>
                <a:t>35</a:t>
              </a:r>
              <a:r>
                <a:rPr lang="ru-RU" sz="3200" dirty="0" smtClean="0">
                  <a:solidFill>
                    <a:srgbClr val="FF0000"/>
                  </a:solidFill>
                  <a:latin typeface="Angst Bold" pitchFamily="2" charset="0"/>
                </a:rPr>
                <a:t> лет со дня основания</a:t>
              </a:r>
              <a:endParaRPr lang="ru-RU" sz="3200" dirty="0">
                <a:solidFill>
                  <a:srgbClr val="FF0000"/>
                </a:solidFill>
                <a:latin typeface="Angst Bold" pitchFamily="2" charset="0"/>
              </a:endParaRPr>
            </a:p>
          </p:txBody>
        </p:sp>
      </p:grpSp>
      <p:pic>
        <p:nvPicPr>
          <p:cNvPr id="4098" name="Picture 2" descr="E:\Для работы\Институт и СБ\244b77b5-1cb0-4b34-b23f-f5c2058fb6f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8" t="22072" r="9853" b="8507"/>
          <a:stretch/>
        </p:blipFill>
        <p:spPr bwMode="auto">
          <a:xfrm>
            <a:off x="-8879" y="1854917"/>
            <a:ext cx="7380325" cy="480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8878" y="5523893"/>
            <a:ext cx="272561" cy="13341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Google Shape;232;p26"/>
          <p:cNvSpPr txBox="1">
            <a:spLocks/>
          </p:cNvSpPr>
          <p:nvPr/>
        </p:nvSpPr>
        <p:spPr>
          <a:xfrm>
            <a:off x="7537142" y="206945"/>
            <a:ext cx="4525627" cy="7584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marR="0" lvl="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kern="1200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4000"/>
            </a:pPr>
            <a:r>
              <a:rPr lang="ru-RU" sz="6000" dirty="0" smtClean="0">
                <a:latin typeface="Angst Bold" pitchFamily="2" charset="0"/>
              </a:rPr>
              <a:t>2026</a:t>
            </a:r>
            <a:endParaRPr lang="ru-RU" sz="6000" dirty="0">
              <a:latin typeface="Angst Bold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68053" y="1147032"/>
            <a:ext cx="56220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4000" dirty="0">
                <a:latin typeface="Angst Thin" pitchFamily="2" charset="0"/>
              </a:rPr>
              <a:t>КОЛЛЕКТИВ СЕГОДНЯ</a:t>
            </a:r>
          </a:p>
        </p:txBody>
      </p:sp>
      <p:sp>
        <p:nvSpPr>
          <p:cNvPr id="13" name="Google Shape;309;p32"/>
          <p:cNvSpPr txBox="1">
            <a:spLocks/>
          </p:cNvSpPr>
          <p:nvPr/>
        </p:nvSpPr>
        <p:spPr>
          <a:xfrm>
            <a:off x="7370432" y="2256911"/>
            <a:ext cx="4859046" cy="2838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smtClean="0"/>
              <a:t>Численность - 83 </a:t>
            </a:r>
            <a:r>
              <a:rPr lang="ru-RU" sz="2400" dirty="0"/>
              <a:t>чел </a:t>
            </a:r>
            <a:endParaRPr lang="ru-RU" sz="2400" dirty="0" smtClean="0"/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400" dirty="0" smtClean="0"/>
              <a:t>научные сотрудники - 33 чел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400" dirty="0" smtClean="0"/>
              <a:t>исследователи - 39 чел 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§"/>
            </a:pPr>
            <a:r>
              <a:rPr lang="ru-RU" sz="2000" dirty="0" smtClean="0"/>
              <a:t>из </a:t>
            </a:r>
            <a:r>
              <a:rPr lang="ru-RU" sz="2000" dirty="0"/>
              <a:t>них в возрасте до 39 лет </a:t>
            </a:r>
            <a:r>
              <a:rPr lang="ru-RU" sz="2000" dirty="0" smtClean="0"/>
              <a:t>- 17 чел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§"/>
            </a:pPr>
            <a:endParaRPr lang="ru-RU" sz="2000" dirty="0"/>
          </a:p>
          <a:p>
            <a:pPr lvl="1">
              <a:buClr>
                <a:srgbClr val="FF0000"/>
              </a:buClr>
              <a:buFont typeface="Wingdings" pitchFamily="2" charset="2"/>
              <a:buChar char="§"/>
            </a:pPr>
            <a:endParaRPr lang="ru-RU" sz="2000" dirty="0" smtClean="0"/>
          </a:p>
          <a:p>
            <a:pPr marL="457200" lvl="1" indent="0">
              <a:buClr>
                <a:srgbClr val="FF0000"/>
              </a:buClr>
              <a:buNone/>
            </a:pPr>
            <a:endParaRPr lang="ru-RU" sz="2000" dirty="0" smtClean="0"/>
          </a:p>
          <a:p>
            <a:pPr marL="457200" lvl="1" indent="0">
              <a:buClr>
                <a:srgbClr val="FF0000"/>
              </a:buClr>
              <a:buNone/>
            </a:pPr>
            <a:r>
              <a:rPr lang="ru-RU" sz="2000" dirty="0" smtClean="0"/>
              <a:t>Контакты:</a:t>
            </a:r>
          </a:p>
          <a:p>
            <a:pPr marL="457200" lvl="1" indent="0">
              <a:buClr>
                <a:srgbClr val="FF0000"/>
              </a:buClr>
              <a:buNone/>
            </a:pPr>
            <a:r>
              <a:rPr lang="ru-RU" sz="2000" dirty="0" smtClean="0"/>
              <a:t>283048</a:t>
            </a:r>
            <a:r>
              <a:rPr lang="ru-RU" sz="2000" dirty="0"/>
              <a:t>, г. Донецк, ул. Артема, </a:t>
            </a:r>
            <a:r>
              <a:rPr lang="ru-RU" sz="2000" dirty="0" smtClean="0"/>
              <a:t>118 б</a:t>
            </a:r>
          </a:p>
          <a:p>
            <a:pPr marL="457200" lvl="1" indent="0">
              <a:buClr>
                <a:srgbClr val="FF0000"/>
              </a:buClr>
              <a:buNone/>
            </a:pPr>
            <a:r>
              <a:rPr lang="ru-RU" sz="2000" dirty="0" smtClean="0"/>
              <a:t>+</a:t>
            </a:r>
            <a:r>
              <a:rPr lang="ru-RU" sz="2000" dirty="0"/>
              <a:t>7 (856) </a:t>
            </a:r>
            <a:r>
              <a:rPr lang="ru-RU" sz="2000" dirty="0" smtClean="0"/>
              <a:t>311-34-24</a:t>
            </a:r>
          </a:p>
          <a:p>
            <a:pPr marL="457200" lvl="1" indent="0">
              <a:buClr>
                <a:srgbClr val="FF0000"/>
              </a:buClr>
              <a:buNone/>
            </a:pPr>
            <a:r>
              <a:rPr lang="en-US" sz="2000" dirty="0" smtClean="0"/>
              <a:t>http://guiaidn.ru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2700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2052</TotalTime>
  <Words>1999</Words>
  <Application>Microsoft Office PowerPoint</Application>
  <PresentationFormat>Custom</PresentationFormat>
  <Paragraphs>290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</vt:lpstr>
      <vt:lpstr>Angst Bold</vt:lpstr>
      <vt:lpstr>Montserrat Black</vt:lpstr>
      <vt:lpstr>Angst Thin</vt:lpstr>
      <vt:lpstr>Calibri</vt:lpstr>
      <vt:lpstr>Wingdings</vt:lpstr>
      <vt:lpstr>Montserrat</vt:lpstr>
      <vt:lpstr>Angst Normal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256</cp:revision>
  <dcterms:modified xsi:type="dcterms:W3CDTF">2026-10-09T13:00:59Z</dcterms:modified>
</cp:coreProperties>
</file>